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616F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標題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22" name="副標題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ECC820-16BE-4E17-B74A-143C3088A373}" type="datetimeFigureOut">
              <a:rPr lang="zh-TW" altLang="en-US" smtClean="0"/>
              <a:pPr/>
              <a:t>2014/12/19</a:t>
            </a:fld>
            <a:endParaRPr lang="zh-TW" altLang="en-US"/>
          </a:p>
        </p:txBody>
      </p:sp>
      <p:sp>
        <p:nvSpPr>
          <p:cNvPr id="20" name="頁尾版面配置區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10" name="投影片編號版面配置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FCB518-0CC3-43F6-8C10-FCF6BE3370CF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橢圓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橢圓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ECC820-16BE-4E17-B74A-143C3088A373}" type="datetimeFigureOut">
              <a:rPr lang="zh-TW" altLang="en-US" smtClean="0"/>
              <a:pPr/>
              <a:t>2014/12/19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FCB518-0CC3-43F6-8C10-FCF6BE3370C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ECC820-16BE-4E17-B74A-143C3088A373}" type="datetimeFigureOut">
              <a:rPr lang="zh-TW" altLang="en-US" smtClean="0"/>
              <a:pPr/>
              <a:t>2014/12/19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FCB518-0CC3-43F6-8C10-FCF6BE3370C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ECC820-16BE-4E17-B74A-143C3088A373}" type="datetimeFigureOut">
              <a:rPr lang="zh-TW" altLang="en-US" smtClean="0"/>
              <a:pPr/>
              <a:t>2014/12/19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FCB518-0CC3-43F6-8C10-FCF6BE3370C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ECC820-16BE-4E17-B74A-143C3088A373}" type="datetimeFigureOut">
              <a:rPr lang="zh-TW" altLang="en-US" smtClean="0"/>
              <a:pPr/>
              <a:t>2014/12/19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FCB518-0CC3-43F6-8C10-FCF6BE3370CF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0" name="矩形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橢圓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橢圓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ECC820-16BE-4E17-B74A-143C3088A373}" type="datetimeFigureOut">
              <a:rPr lang="zh-TW" altLang="en-US" smtClean="0"/>
              <a:pPr/>
              <a:t>2014/12/19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FCB518-0CC3-43F6-8C10-FCF6BE3370C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ECC820-16BE-4E17-B74A-143C3088A373}" type="datetimeFigureOut">
              <a:rPr lang="zh-TW" altLang="en-US" smtClean="0"/>
              <a:pPr/>
              <a:t>2014/12/19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FCB518-0CC3-43F6-8C10-FCF6BE3370C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ECC820-16BE-4E17-B74A-143C3088A373}" type="datetimeFigureOut">
              <a:rPr lang="zh-TW" altLang="en-US" smtClean="0"/>
              <a:pPr/>
              <a:t>2014/12/19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FCB518-0CC3-43F6-8C10-FCF6BE3370C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ECC820-16BE-4E17-B74A-143C3088A373}" type="datetimeFigureOut">
              <a:rPr lang="zh-TW" altLang="en-US" smtClean="0"/>
              <a:pPr/>
              <a:t>2014/12/19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FCB518-0CC3-43F6-8C10-FCF6BE3370CF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6" name="矩形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ECC820-16BE-4E17-B74A-143C3088A373}" type="datetimeFigureOut">
              <a:rPr lang="zh-TW" altLang="en-US" smtClean="0"/>
              <a:pPr/>
              <a:t>2014/12/19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FCB518-0CC3-43F6-8C10-FCF6BE3370C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ECC820-16BE-4E17-B74A-143C3088A373}" type="datetimeFigureOut">
              <a:rPr lang="zh-TW" altLang="en-US" smtClean="0"/>
              <a:pPr/>
              <a:t>2014/12/19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FCB518-0CC3-43F6-8C10-FCF6BE3370CF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矩形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9" name="流程圖: 程序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流程圖: 程序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圓形圖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橢圓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甜甜圈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標題版面配置區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文字版面配置區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24" name="日期版面配置區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C6ECC820-16BE-4E17-B74A-143C3088A373}" type="datetimeFigureOut">
              <a:rPr lang="zh-TW" altLang="en-US" smtClean="0"/>
              <a:pPr/>
              <a:t>2014/12/19</a:t>
            </a:fld>
            <a:endParaRPr lang="zh-TW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64FCB518-0CC3-43F6-8C10-FCF6BE3370CF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5" name="矩形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&#26954;&#27491;&#38596;&#25945;&#23416;&#25945;&#26696;103.docx" TargetMode="External"/><Relationship Id="rId2" Type="http://schemas.openxmlformats.org/officeDocument/2006/relationships/hyperlink" Target="&#26063;&#35486;&#25945;&#23416;&#26041;&#27861;&#31777;&#20171;1031224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&#26954;&#27491;&#38596;&#26063;&#35486;&#25945;&#23416;&#23416;&#32722;&#21934;.doc" TargetMode="External"/><Relationship Id="rId4" Type="http://schemas.openxmlformats.org/officeDocument/2006/relationships/hyperlink" Target="&#26954;&#27491;&#38596;&#26063;&#35486;&#35506;&#25991;&#20839;&#23481;&#23416;&#32722;&#21934;.docx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071538" y="428604"/>
            <a:ext cx="7343772" cy="1071571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/>
              <a:t>太魯</a:t>
            </a:r>
            <a:r>
              <a:rPr lang="zh-TW" altLang="en-US" dirty="0"/>
              <a:t>閣</a:t>
            </a:r>
            <a:r>
              <a:rPr lang="zh-TW" altLang="en-US" dirty="0" smtClean="0"/>
              <a:t>族語教學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/>
              <a:t> </a:t>
            </a:r>
            <a:r>
              <a:rPr lang="en-US" altLang="zh-TW" dirty="0" err="1" smtClean="0"/>
              <a:t>cmisa</a:t>
            </a:r>
            <a:r>
              <a:rPr lang="en-US" altLang="zh-TW" dirty="0" smtClean="0"/>
              <a:t>  </a:t>
            </a:r>
            <a:r>
              <a:rPr lang="en-US" altLang="zh-TW" dirty="0" err="1" smtClean="0"/>
              <a:t>kari</a:t>
            </a:r>
            <a:r>
              <a:rPr lang="en-US" altLang="zh-TW" dirty="0" smtClean="0"/>
              <a:t>  </a:t>
            </a:r>
            <a:r>
              <a:rPr lang="en-US" altLang="zh-TW" dirty="0" err="1" smtClean="0"/>
              <a:t>truku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071538" y="2060848"/>
            <a:ext cx="7215238" cy="4297110"/>
          </a:xfrm>
        </p:spPr>
        <p:txBody>
          <a:bodyPr>
            <a:normAutofit/>
          </a:bodyPr>
          <a:lstStyle/>
          <a:p>
            <a:r>
              <a:rPr lang="zh-TW" altLang="en-US" sz="2800" b="1" dirty="0" smtClean="0">
                <a:solidFill>
                  <a:srgbClr val="FF0000"/>
                </a:solidFill>
              </a:rPr>
              <a:t>教學理念</a:t>
            </a:r>
            <a:r>
              <a:rPr lang="zh-TW" altLang="en-US" sz="2800" dirty="0" smtClean="0">
                <a:solidFill>
                  <a:srgbClr val="1616FC"/>
                </a:solidFill>
              </a:rPr>
              <a:t>：把學生教好</a:t>
            </a:r>
            <a:endParaRPr lang="en-US" altLang="zh-TW" sz="2800" dirty="0" smtClean="0">
              <a:solidFill>
                <a:srgbClr val="1616FC"/>
              </a:solidFill>
            </a:endParaRPr>
          </a:p>
          <a:p>
            <a:r>
              <a:rPr lang="en-US" altLang="zh-TW" sz="2800" dirty="0" err="1" smtClean="0">
                <a:solidFill>
                  <a:srgbClr val="1616FC"/>
                </a:solidFill>
              </a:rPr>
              <a:t>Pusu</a:t>
            </a:r>
            <a:r>
              <a:rPr lang="en-US" altLang="zh-TW" sz="2800" dirty="0" smtClean="0">
                <a:solidFill>
                  <a:srgbClr val="1616FC"/>
                </a:solidFill>
              </a:rPr>
              <a:t>  </a:t>
            </a:r>
            <a:r>
              <a:rPr lang="en-US" altLang="zh-TW" sz="2800" dirty="0" err="1" smtClean="0">
                <a:solidFill>
                  <a:srgbClr val="1616FC"/>
                </a:solidFill>
              </a:rPr>
              <a:t>lnglungan</a:t>
            </a:r>
            <a:r>
              <a:rPr lang="en-US" altLang="zh-TW" sz="2800" dirty="0" smtClean="0">
                <a:solidFill>
                  <a:srgbClr val="1616FC"/>
                </a:solidFill>
              </a:rPr>
              <a:t>  </a:t>
            </a:r>
            <a:r>
              <a:rPr lang="en-US" altLang="zh-TW" sz="2800" dirty="0" err="1" smtClean="0">
                <a:solidFill>
                  <a:srgbClr val="1616FC"/>
                </a:solidFill>
              </a:rPr>
              <a:t>ta</a:t>
            </a:r>
            <a:r>
              <a:rPr lang="en-US" altLang="zh-TW" sz="2800" dirty="0" smtClean="0">
                <a:solidFill>
                  <a:srgbClr val="1616FC"/>
                </a:solidFill>
              </a:rPr>
              <a:t>  </a:t>
            </a:r>
            <a:r>
              <a:rPr lang="en-US" altLang="zh-TW" sz="2800" dirty="0" err="1" smtClean="0">
                <a:solidFill>
                  <a:srgbClr val="1616FC"/>
                </a:solidFill>
              </a:rPr>
              <a:t>cmisa</a:t>
            </a:r>
            <a:r>
              <a:rPr lang="zh-TW" altLang="en-US" sz="2800" dirty="0" smtClean="0">
                <a:solidFill>
                  <a:srgbClr val="1616FC"/>
                </a:solidFill>
              </a:rPr>
              <a:t>：</a:t>
            </a:r>
            <a:r>
              <a:rPr lang="en-US" altLang="zh-TW" sz="2800" dirty="0" err="1" smtClean="0">
                <a:solidFill>
                  <a:srgbClr val="1616FC"/>
                </a:solidFill>
              </a:rPr>
              <a:t>Endwayi</a:t>
            </a:r>
            <a:r>
              <a:rPr lang="en-US" altLang="zh-TW" sz="2800" dirty="0" smtClean="0">
                <a:solidFill>
                  <a:srgbClr val="1616FC"/>
                </a:solidFill>
              </a:rPr>
              <a:t>  </a:t>
            </a:r>
            <a:r>
              <a:rPr lang="en-US" altLang="zh-TW" sz="2800" dirty="0" err="1" smtClean="0">
                <a:solidFill>
                  <a:srgbClr val="1616FC"/>
                </a:solidFill>
              </a:rPr>
              <a:t>da</a:t>
            </a:r>
            <a:r>
              <a:rPr lang="en-US" altLang="zh-TW" sz="2800" dirty="0" smtClean="0">
                <a:solidFill>
                  <a:srgbClr val="1616FC"/>
                </a:solidFill>
              </a:rPr>
              <a:t>  bi  </a:t>
            </a:r>
            <a:r>
              <a:rPr lang="en-US" altLang="zh-TW" sz="2800" dirty="0" err="1" smtClean="0">
                <a:solidFill>
                  <a:srgbClr val="1616FC"/>
                </a:solidFill>
              </a:rPr>
              <a:t>cmisa</a:t>
            </a:r>
            <a:r>
              <a:rPr lang="en-US" altLang="zh-TW" sz="2800" dirty="0" smtClean="0">
                <a:solidFill>
                  <a:srgbClr val="1616FC"/>
                </a:solidFill>
              </a:rPr>
              <a:t>  ka  </a:t>
            </a:r>
            <a:r>
              <a:rPr lang="en-US" altLang="zh-TW" sz="2800" dirty="0" err="1" smtClean="0">
                <a:solidFill>
                  <a:srgbClr val="1616FC"/>
                </a:solidFill>
              </a:rPr>
              <a:t>lqlaqi</a:t>
            </a:r>
            <a:r>
              <a:rPr lang="en-US" altLang="zh-TW" sz="2800" dirty="0" smtClean="0">
                <a:solidFill>
                  <a:srgbClr val="1616FC"/>
                </a:solidFill>
              </a:rPr>
              <a:t>  </a:t>
            </a:r>
            <a:r>
              <a:rPr lang="en-US" altLang="zh-TW" sz="2800" dirty="0" err="1" smtClean="0">
                <a:solidFill>
                  <a:srgbClr val="1616FC"/>
                </a:solidFill>
              </a:rPr>
              <a:t>ta</a:t>
            </a:r>
            <a:r>
              <a:rPr lang="en-US" altLang="zh-TW" sz="2800" dirty="0" smtClean="0">
                <a:solidFill>
                  <a:srgbClr val="1616FC"/>
                </a:solidFill>
              </a:rPr>
              <a:t>  </a:t>
            </a:r>
            <a:r>
              <a:rPr lang="en-US" altLang="zh-TW" sz="2800" dirty="0" err="1" smtClean="0">
                <a:solidFill>
                  <a:srgbClr val="1616FC"/>
                </a:solidFill>
              </a:rPr>
              <a:t>truku</a:t>
            </a:r>
            <a:r>
              <a:rPr lang="en-US" altLang="zh-TW" sz="2800" dirty="0" smtClean="0">
                <a:solidFill>
                  <a:srgbClr val="1616FC"/>
                </a:solidFill>
              </a:rPr>
              <a:t>  </a:t>
            </a:r>
            <a:r>
              <a:rPr lang="en-US" altLang="zh-TW" sz="2800" dirty="0" err="1" smtClean="0">
                <a:solidFill>
                  <a:srgbClr val="1616FC"/>
                </a:solidFill>
              </a:rPr>
              <a:t>embarah</a:t>
            </a:r>
            <a:endParaRPr lang="en-US" altLang="zh-TW" sz="2800" dirty="0" smtClean="0">
              <a:solidFill>
                <a:srgbClr val="1616FC"/>
              </a:solidFill>
            </a:endParaRPr>
          </a:p>
          <a:p>
            <a:endParaRPr lang="en-US" altLang="zh-TW" sz="2800" dirty="0" smtClean="0">
              <a:solidFill>
                <a:srgbClr val="1616FC"/>
              </a:solidFill>
            </a:endParaRPr>
          </a:p>
          <a:p>
            <a:r>
              <a:rPr lang="zh-TW" altLang="en-US" sz="2800" b="1" dirty="0">
                <a:solidFill>
                  <a:srgbClr val="FF0000"/>
                </a:solidFill>
              </a:rPr>
              <a:t>翻轉教師的</a:t>
            </a:r>
            <a:r>
              <a:rPr lang="zh-TW" altLang="en-US" sz="2800" b="1" dirty="0" smtClean="0">
                <a:solidFill>
                  <a:srgbClr val="FF0000"/>
                </a:solidFill>
              </a:rPr>
              <a:t>理念</a:t>
            </a:r>
            <a:r>
              <a:rPr lang="zh-TW" altLang="en-US" sz="2800" dirty="0" smtClean="0">
                <a:solidFill>
                  <a:srgbClr val="1616FC"/>
                </a:solidFill>
              </a:rPr>
              <a:t>：教孩子的語言，不是教大人的語言。</a:t>
            </a:r>
            <a:endParaRPr lang="en-US" altLang="zh-TW" sz="2800" dirty="0" smtClean="0">
              <a:solidFill>
                <a:srgbClr val="1616FC"/>
              </a:solidFill>
            </a:endParaRPr>
          </a:p>
          <a:p>
            <a:r>
              <a:rPr lang="en-US" altLang="zh-TW" sz="2800" dirty="0" err="1" smtClean="0">
                <a:solidFill>
                  <a:srgbClr val="1616FC"/>
                </a:solidFill>
              </a:rPr>
              <a:t>Knpriyux</a:t>
            </a:r>
            <a:r>
              <a:rPr lang="en-US" altLang="zh-TW" sz="2800" dirty="0" smtClean="0">
                <a:solidFill>
                  <a:srgbClr val="1616FC"/>
                </a:solidFill>
              </a:rPr>
              <a:t>  ka  </a:t>
            </a:r>
            <a:r>
              <a:rPr lang="en-US" altLang="zh-TW" sz="2800" dirty="0" err="1" smtClean="0">
                <a:solidFill>
                  <a:srgbClr val="1616FC"/>
                </a:solidFill>
              </a:rPr>
              <a:t>lnglungan</a:t>
            </a:r>
            <a:r>
              <a:rPr lang="en-US" altLang="zh-TW" sz="2800" dirty="0" smtClean="0">
                <a:solidFill>
                  <a:srgbClr val="1616FC"/>
                </a:solidFill>
              </a:rPr>
              <a:t>  </a:t>
            </a:r>
            <a:r>
              <a:rPr lang="en-US" altLang="zh-TW" sz="2800" dirty="0" err="1" smtClean="0">
                <a:solidFill>
                  <a:srgbClr val="1616FC"/>
                </a:solidFill>
              </a:rPr>
              <a:t>ta</a:t>
            </a:r>
            <a:r>
              <a:rPr lang="en-US" altLang="zh-TW" sz="2800" dirty="0" smtClean="0">
                <a:solidFill>
                  <a:srgbClr val="1616FC"/>
                </a:solidFill>
              </a:rPr>
              <a:t>  </a:t>
            </a:r>
            <a:r>
              <a:rPr lang="en-US" altLang="zh-TW" sz="2800" dirty="0" err="1" smtClean="0">
                <a:solidFill>
                  <a:srgbClr val="1616FC"/>
                </a:solidFill>
              </a:rPr>
              <a:t>empcisa</a:t>
            </a:r>
            <a:r>
              <a:rPr lang="zh-TW" altLang="en-US" sz="2800" dirty="0" smtClean="0">
                <a:solidFill>
                  <a:srgbClr val="1616FC"/>
                </a:solidFill>
              </a:rPr>
              <a:t>：</a:t>
            </a:r>
            <a:r>
              <a:rPr lang="en-US" altLang="zh-TW" sz="2800" dirty="0" err="1" smtClean="0">
                <a:solidFill>
                  <a:srgbClr val="1616FC"/>
                </a:solidFill>
              </a:rPr>
              <a:t>csai</a:t>
            </a:r>
            <a:r>
              <a:rPr lang="en-US" altLang="zh-TW" sz="2800" dirty="0" smtClean="0">
                <a:solidFill>
                  <a:srgbClr val="1616FC"/>
                </a:solidFill>
              </a:rPr>
              <a:t>  </a:t>
            </a:r>
            <a:r>
              <a:rPr lang="en-US" altLang="zh-TW" sz="2800" dirty="0" err="1" smtClean="0">
                <a:solidFill>
                  <a:srgbClr val="1616FC"/>
                </a:solidFill>
              </a:rPr>
              <a:t>ta</a:t>
            </a:r>
            <a:r>
              <a:rPr lang="en-US" altLang="zh-TW" sz="2800" dirty="0" smtClean="0">
                <a:solidFill>
                  <a:srgbClr val="1616FC"/>
                </a:solidFill>
              </a:rPr>
              <a:t>  </a:t>
            </a:r>
            <a:r>
              <a:rPr lang="en-US" altLang="zh-TW" sz="2800" dirty="0" err="1" smtClean="0">
                <a:solidFill>
                  <a:srgbClr val="1616FC"/>
                </a:solidFill>
              </a:rPr>
              <a:t>kari</a:t>
            </a:r>
            <a:r>
              <a:rPr lang="en-US" altLang="zh-TW" sz="2800" dirty="0" smtClean="0">
                <a:solidFill>
                  <a:srgbClr val="1616FC"/>
                </a:solidFill>
              </a:rPr>
              <a:t>  </a:t>
            </a:r>
            <a:r>
              <a:rPr lang="en-US" altLang="zh-TW" sz="2800" dirty="0" err="1" smtClean="0">
                <a:solidFill>
                  <a:srgbClr val="1616FC"/>
                </a:solidFill>
              </a:rPr>
              <a:t>djiyun</a:t>
            </a:r>
            <a:r>
              <a:rPr lang="en-US" altLang="zh-TW" sz="2800" dirty="0" smtClean="0">
                <a:solidFill>
                  <a:srgbClr val="1616FC"/>
                </a:solidFill>
              </a:rPr>
              <a:t>  </a:t>
            </a:r>
            <a:r>
              <a:rPr lang="en-US" altLang="zh-TW" sz="2800" dirty="0" err="1" smtClean="0">
                <a:solidFill>
                  <a:srgbClr val="1616FC"/>
                </a:solidFill>
              </a:rPr>
              <a:t>lqlaqi</a:t>
            </a:r>
            <a:r>
              <a:rPr lang="en-US" altLang="zh-TW" sz="2800" dirty="0" smtClean="0">
                <a:solidFill>
                  <a:srgbClr val="1616FC"/>
                </a:solidFill>
              </a:rPr>
              <a:t>  ,  </a:t>
            </a:r>
            <a:r>
              <a:rPr lang="en-US" altLang="zh-TW" sz="2800" dirty="0" err="1" smtClean="0">
                <a:solidFill>
                  <a:srgbClr val="1616FC"/>
                </a:solidFill>
              </a:rPr>
              <a:t>aji</a:t>
            </a:r>
            <a:r>
              <a:rPr lang="en-US" altLang="zh-TW" sz="2800" dirty="0" smtClean="0">
                <a:solidFill>
                  <a:srgbClr val="1616FC"/>
                </a:solidFill>
              </a:rPr>
              <a:t>  </a:t>
            </a:r>
            <a:r>
              <a:rPr lang="en-US" altLang="zh-TW" sz="2800" dirty="0" err="1" smtClean="0">
                <a:solidFill>
                  <a:srgbClr val="1616FC"/>
                </a:solidFill>
              </a:rPr>
              <a:t>kari</a:t>
            </a:r>
            <a:r>
              <a:rPr lang="en-US" altLang="zh-TW" sz="2800" dirty="0" smtClean="0">
                <a:solidFill>
                  <a:srgbClr val="1616FC"/>
                </a:solidFill>
              </a:rPr>
              <a:t>  </a:t>
            </a:r>
            <a:r>
              <a:rPr lang="en-US" altLang="zh-TW" sz="2800" dirty="0" err="1" smtClean="0">
                <a:solidFill>
                  <a:srgbClr val="1616FC"/>
                </a:solidFill>
              </a:rPr>
              <a:t>drudan</a:t>
            </a:r>
            <a:r>
              <a:rPr lang="en-US" altLang="zh-TW" sz="2800" dirty="0" smtClean="0">
                <a:solidFill>
                  <a:srgbClr val="1616FC"/>
                </a:solidFill>
              </a:rPr>
              <a:t>  .</a:t>
            </a:r>
          </a:p>
        </p:txBody>
      </p:sp>
      <p:sp>
        <p:nvSpPr>
          <p:cNvPr id="4" name="標題 1"/>
          <p:cNvSpPr txBox="1">
            <a:spLocks/>
          </p:cNvSpPr>
          <p:nvPr/>
        </p:nvSpPr>
        <p:spPr>
          <a:xfrm>
            <a:off x="5436096" y="692696"/>
            <a:ext cx="2860370" cy="9286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>
              <a:spcBef>
                <a:spcPct val="0"/>
              </a:spcBef>
              <a:defRPr/>
            </a:pPr>
            <a:r>
              <a:rPr lang="zh-TW" altLang="en-US" sz="2000" dirty="0" smtClean="0">
                <a:latin typeface="+mj-lt"/>
                <a:ea typeface="+mj-ea"/>
                <a:cs typeface="+mj-cs"/>
              </a:rPr>
              <a:t>花蓮縣本土語言輔導團</a:t>
            </a:r>
            <a:endParaRPr lang="en-US" altLang="zh-TW" sz="2000" dirty="0" smtClean="0">
              <a:latin typeface="+mj-lt"/>
              <a:ea typeface="+mj-ea"/>
              <a:cs typeface="+mj-cs"/>
            </a:endParaRPr>
          </a:p>
          <a:p>
            <a:pPr lvl="0" algn="r">
              <a:spcBef>
                <a:spcPct val="0"/>
              </a:spcBef>
              <a:defRPr/>
            </a:pPr>
            <a:r>
              <a:rPr kumimoji="0" lang="zh-TW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楊正雄 </a:t>
            </a:r>
            <a:r>
              <a:rPr lang="en-US" altLang="zh-TW" sz="2000" dirty="0" smtClean="0">
                <a:latin typeface="+mj-lt"/>
                <a:ea typeface="+mj-ea"/>
                <a:cs typeface="+mj-cs"/>
              </a:rPr>
              <a:t>103.12.24</a:t>
            </a:r>
            <a:r>
              <a:rPr lang="zh-TW" altLang="en-US" sz="2000" dirty="0" smtClean="0">
                <a:latin typeface="+mj-lt"/>
                <a:ea typeface="+mj-ea"/>
                <a:cs typeface="+mj-cs"/>
              </a:rPr>
              <a:t> </a:t>
            </a:r>
            <a:endParaRPr kumimoji="0" lang="en-US" altLang="zh-TW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Pawan-Masaw</a:t>
            </a:r>
            <a:endParaRPr kumimoji="0" lang="zh-TW" alt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357290" y="214290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/>
              <a:t>太魯閣族語教學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/>
              <a:t> </a:t>
            </a:r>
            <a:r>
              <a:rPr lang="en-US" altLang="zh-TW" dirty="0" err="1" smtClean="0"/>
              <a:t>cmisa</a:t>
            </a:r>
            <a:r>
              <a:rPr lang="en-US" altLang="zh-TW" dirty="0" smtClean="0"/>
              <a:t>  </a:t>
            </a:r>
            <a:r>
              <a:rPr lang="en-US" altLang="zh-TW" dirty="0" err="1" smtClean="0"/>
              <a:t>kari</a:t>
            </a:r>
            <a:r>
              <a:rPr lang="en-US" altLang="zh-TW" dirty="0" smtClean="0"/>
              <a:t>  </a:t>
            </a:r>
            <a:r>
              <a:rPr lang="en-US" altLang="zh-TW" dirty="0" err="1" smtClean="0"/>
              <a:t>truku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435608" y="1714488"/>
            <a:ext cx="7136920" cy="4533912"/>
          </a:xfrm>
        </p:spPr>
        <p:txBody>
          <a:bodyPr>
            <a:normAutofit/>
          </a:bodyPr>
          <a:lstStyle/>
          <a:p>
            <a:r>
              <a:rPr lang="en-US" altLang="zh-TW" b="1" dirty="0" smtClean="0">
                <a:solidFill>
                  <a:srgbClr val="FF0000"/>
                </a:solidFill>
              </a:rPr>
              <a:t>1.</a:t>
            </a:r>
            <a:r>
              <a:rPr lang="zh-TW" altLang="en-US" b="1" dirty="0" smtClean="0">
                <a:solidFill>
                  <a:srgbClr val="FF0000"/>
                </a:solidFill>
              </a:rPr>
              <a:t>教什麼</a:t>
            </a:r>
            <a:r>
              <a:rPr lang="zh-TW" altLang="en-US" b="1" dirty="0" smtClean="0">
                <a:solidFill>
                  <a:srgbClr val="1616FC"/>
                </a:solidFill>
              </a:rPr>
              <a:t>：</a:t>
            </a:r>
            <a:r>
              <a:rPr lang="zh-TW" altLang="en-US" dirty="0" smtClean="0">
                <a:solidFill>
                  <a:srgbClr val="1616FC"/>
                </a:solidFill>
              </a:rPr>
              <a:t>語言文化課程教材</a:t>
            </a:r>
            <a:r>
              <a:rPr lang="en-US" altLang="zh-TW" dirty="0" smtClean="0">
                <a:solidFill>
                  <a:srgbClr val="1616FC"/>
                </a:solidFill>
              </a:rPr>
              <a:t>(</a:t>
            </a:r>
            <a:r>
              <a:rPr lang="zh-TW" altLang="en-US" dirty="0" smtClean="0">
                <a:solidFill>
                  <a:srgbClr val="1616FC"/>
                </a:solidFill>
              </a:rPr>
              <a:t>教育部編、補充教材、</a:t>
            </a:r>
            <a:r>
              <a:rPr lang="zh-TW" altLang="en-US" u="sng" dirty="0" smtClean="0">
                <a:solidFill>
                  <a:srgbClr val="1616FC"/>
                </a:solidFill>
              </a:rPr>
              <a:t>自編教材</a:t>
            </a:r>
            <a:r>
              <a:rPr lang="zh-TW" altLang="en-US" dirty="0" smtClean="0">
                <a:solidFill>
                  <a:srgbClr val="1616FC"/>
                </a:solidFill>
              </a:rPr>
              <a:t>、能力指標</a:t>
            </a:r>
            <a:r>
              <a:rPr lang="en-US" altLang="zh-TW" dirty="0" smtClean="0">
                <a:solidFill>
                  <a:srgbClr val="1616FC"/>
                </a:solidFill>
              </a:rPr>
              <a:t>)</a:t>
            </a:r>
          </a:p>
          <a:p>
            <a:r>
              <a:rPr lang="en-US" altLang="zh-TW" dirty="0" err="1" smtClean="0">
                <a:solidFill>
                  <a:srgbClr val="1616FC"/>
                </a:solidFill>
              </a:rPr>
              <a:t>Cisaun</a:t>
            </a:r>
            <a:r>
              <a:rPr lang="en-US" altLang="zh-TW" dirty="0" smtClean="0">
                <a:solidFill>
                  <a:srgbClr val="1616FC"/>
                </a:solidFill>
              </a:rPr>
              <a:t> </a:t>
            </a:r>
            <a:r>
              <a:rPr lang="en-US" altLang="zh-TW" dirty="0" err="1" smtClean="0">
                <a:solidFill>
                  <a:srgbClr val="1616FC"/>
                </a:solidFill>
              </a:rPr>
              <a:t>ta</a:t>
            </a:r>
            <a:r>
              <a:rPr lang="en-US" altLang="zh-TW" dirty="0" smtClean="0">
                <a:solidFill>
                  <a:srgbClr val="1616FC"/>
                </a:solidFill>
              </a:rPr>
              <a:t> </a:t>
            </a:r>
            <a:r>
              <a:rPr lang="en-US" altLang="zh-TW" dirty="0" err="1" smtClean="0">
                <a:solidFill>
                  <a:srgbClr val="1616FC"/>
                </a:solidFill>
              </a:rPr>
              <a:t>manu</a:t>
            </a:r>
            <a:r>
              <a:rPr lang="zh-TW" altLang="en-US" dirty="0" smtClean="0">
                <a:solidFill>
                  <a:srgbClr val="1616FC"/>
                </a:solidFill>
              </a:rPr>
              <a:t>：</a:t>
            </a:r>
            <a:r>
              <a:rPr lang="en-US" altLang="zh-TW" dirty="0" err="1" smtClean="0">
                <a:solidFill>
                  <a:srgbClr val="1616FC"/>
                </a:solidFill>
              </a:rPr>
              <a:t>manu</a:t>
            </a:r>
            <a:r>
              <a:rPr lang="en-US" altLang="zh-TW" dirty="0" smtClean="0">
                <a:solidFill>
                  <a:srgbClr val="1616FC"/>
                </a:solidFill>
              </a:rPr>
              <a:t> ka </a:t>
            </a:r>
            <a:r>
              <a:rPr lang="en-US" altLang="zh-TW" dirty="0" err="1" smtClean="0">
                <a:solidFill>
                  <a:srgbClr val="1616FC"/>
                </a:solidFill>
              </a:rPr>
              <a:t>cisaun</a:t>
            </a:r>
            <a:r>
              <a:rPr lang="en-US" altLang="zh-TW" dirty="0" smtClean="0">
                <a:solidFill>
                  <a:srgbClr val="1616FC"/>
                </a:solidFill>
              </a:rPr>
              <a:t> </a:t>
            </a:r>
            <a:r>
              <a:rPr lang="en-US" altLang="zh-TW" dirty="0" err="1" smtClean="0">
                <a:solidFill>
                  <a:srgbClr val="1616FC"/>
                </a:solidFill>
              </a:rPr>
              <a:t>ta</a:t>
            </a:r>
            <a:r>
              <a:rPr lang="en-US" altLang="zh-TW" dirty="0" smtClean="0">
                <a:solidFill>
                  <a:srgbClr val="1616FC"/>
                </a:solidFill>
              </a:rPr>
              <a:t>.</a:t>
            </a:r>
          </a:p>
          <a:p>
            <a:r>
              <a:rPr lang="en-US" altLang="zh-TW" dirty="0" err="1" smtClean="0">
                <a:solidFill>
                  <a:srgbClr val="1616FC"/>
                </a:solidFill>
              </a:rPr>
              <a:t>kari</a:t>
            </a:r>
            <a:r>
              <a:rPr lang="zh-TW" altLang="en-US" dirty="0" smtClean="0">
                <a:solidFill>
                  <a:srgbClr val="1616FC"/>
                </a:solidFill>
              </a:rPr>
              <a:t>、</a:t>
            </a:r>
            <a:r>
              <a:rPr lang="en-US" altLang="zh-TW" dirty="0" err="1" smtClean="0">
                <a:solidFill>
                  <a:srgbClr val="1616FC"/>
                </a:solidFill>
              </a:rPr>
              <a:t>endaan</a:t>
            </a:r>
            <a:r>
              <a:rPr lang="en-US" altLang="zh-TW" dirty="0" smtClean="0">
                <a:solidFill>
                  <a:srgbClr val="1616FC"/>
                </a:solidFill>
              </a:rPr>
              <a:t> </a:t>
            </a:r>
            <a:r>
              <a:rPr lang="en-US" altLang="zh-TW" dirty="0" err="1" smtClean="0">
                <a:solidFill>
                  <a:srgbClr val="1616FC"/>
                </a:solidFill>
              </a:rPr>
              <a:t>ni</a:t>
            </a:r>
            <a:r>
              <a:rPr lang="en-US" altLang="zh-TW" dirty="0" smtClean="0">
                <a:solidFill>
                  <a:srgbClr val="1616FC"/>
                </a:solidFill>
              </a:rPr>
              <a:t> </a:t>
            </a:r>
            <a:r>
              <a:rPr lang="en-US" altLang="zh-TW" dirty="0" err="1" smtClean="0">
                <a:solidFill>
                  <a:srgbClr val="1616FC"/>
                </a:solidFill>
              </a:rPr>
              <a:t>snalu</a:t>
            </a:r>
            <a:r>
              <a:rPr lang="zh-TW" altLang="en-US" dirty="0" smtClean="0">
                <a:solidFill>
                  <a:srgbClr val="1616FC"/>
                </a:solidFill>
              </a:rPr>
              <a:t>、</a:t>
            </a:r>
            <a:r>
              <a:rPr lang="en-US" altLang="zh-TW" dirty="0" err="1" smtClean="0">
                <a:solidFill>
                  <a:srgbClr val="1616FC"/>
                </a:solidFill>
              </a:rPr>
              <a:t>patas</a:t>
            </a:r>
            <a:r>
              <a:rPr lang="en-US" altLang="zh-TW" dirty="0" smtClean="0">
                <a:solidFill>
                  <a:srgbClr val="1616FC"/>
                </a:solidFill>
              </a:rPr>
              <a:t> </a:t>
            </a:r>
            <a:r>
              <a:rPr lang="en-US" altLang="zh-TW" dirty="0" err="1" smtClean="0">
                <a:solidFill>
                  <a:srgbClr val="1616FC"/>
                </a:solidFill>
              </a:rPr>
              <a:t>slhayan</a:t>
            </a:r>
            <a:r>
              <a:rPr lang="en-US" altLang="zh-TW" dirty="0" smtClean="0">
                <a:solidFill>
                  <a:srgbClr val="1616FC"/>
                </a:solidFill>
              </a:rPr>
              <a:t> </a:t>
            </a:r>
          </a:p>
          <a:p>
            <a:r>
              <a:rPr lang="en-US" altLang="zh-TW" b="1" dirty="0" smtClean="0">
                <a:solidFill>
                  <a:srgbClr val="FF0000"/>
                </a:solidFill>
              </a:rPr>
              <a:t>2.</a:t>
            </a:r>
            <a:r>
              <a:rPr lang="zh-TW" altLang="en-US" b="1" dirty="0" smtClean="0">
                <a:solidFill>
                  <a:srgbClr val="FF0000"/>
                </a:solidFill>
              </a:rPr>
              <a:t>如何教</a:t>
            </a:r>
            <a:r>
              <a:rPr lang="zh-TW" altLang="en-US" dirty="0" smtClean="0">
                <a:solidFill>
                  <a:srgbClr val="1616FC"/>
                </a:solidFill>
              </a:rPr>
              <a:t>：教學方法、設計準備教案、教學流程</a:t>
            </a:r>
            <a:endParaRPr lang="en-US" altLang="zh-TW" dirty="0" smtClean="0">
              <a:solidFill>
                <a:srgbClr val="1616FC"/>
              </a:solidFill>
            </a:endParaRPr>
          </a:p>
          <a:p>
            <a:r>
              <a:rPr lang="en-US" altLang="zh-TW" dirty="0" err="1" smtClean="0">
                <a:solidFill>
                  <a:srgbClr val="1616FC"/>
                </a:solidFill>
              </a:rPr>
              <a:t>Huya</a:t>
            </a:r>
            <a:r>
              <a:rPr lang="en-US" altLang="zh-TW" dirty="0" smtClean="0">
                <a:solidFill>
                  <a:srgbClr val="1616FC"/>
                </a:solidFill>
              </a:rPr>
              <a:t> </a:t>
            </a:r>
            <a:r>
              <a:rPr lang="en-US" altLang="zh-TW" dirty="0" err="1" smtClean="0">
                <a:solidFill>
                  <a:srgbClr val="1616FC"/>
                </a:solidFill>
              </a:rPr>
              <a:t>ta</a:t>
            </a:r>
            <a:r>
              <a:rPr lang="en-US" altLang="zh-TW" dirty="0" smtClean="0">
                <a:solidFill>
                  <a:srgbClr val="1616FC"/>
                </a:solidFill>
              </a:rPr>
              <a:t> </a:t>
            </a:r>
            <a:r>
              <a:rPr lang="en-US" altLang="zh-TW" dirty="0" err="1" smtClean="0">
                <a:solidFill>
                  <a:srgbClr val="1616FC"/>
                </a:solidFill>
              </a:rPr>
              <a:t>ksun</a:t>
            </a:r>
            <a:r>
              <a:rPr lang="en-US" altLang="zh-TW" dirty="0" smtClean="0">
                <a:solidFill>
                  <a:srgbClr val="1616FC"/>
                </a:solidFill>
              </a:rPr>
              <a:t> </a:t>
            </a:r>
            <a:r>
              <a:rPr lang="en-US" altLang="zh-TW" dirty="0" err="1" smtClean="0">
                <a:solidFill>
                  <a:srgbClr val="1616FC"/>
                </a:solidFill>
              </a:rPr>
              <a:t>cmisa</a:t>
            </a:r>
            <a:r>
              <a:rPr lang="zh-TW" altLang="en-US" dirty="0" smtClean="0">
                <a:solidFill>
                  <a:srgbClr val="1616FC"/>
                </a:solidFill>
              </a:rPr>
              <a:t>：</a:t>
            </a:r>
            <a:r>
              <a:rPr lang="en-US" altLang="zh-TW" dirty="0" err="1" smtClean="0">
                <a:solidFill>
                  <a:srgbClr val="1616FC"/>
                </a:solidFill>
              </a:rPr>
              <a:t>knsuyang</a:t>
            </a:r>
            <a:r>
              <a:rPr lang="en-US" altLang="zh-TW" dirty="0" smtClean="0">
                <a:solidFill>
                  <a:srgbClr val="1616FC"/>
                </a:solidFill>
              </a:rPr>
              <a:t> </a:t>
            </a:r>
            <a:r>
              <a:rPr lang="en-US" altLang="zh-TW" dirty="0" err="1" smtClean="0">
                <a:solidFill>
                  <a:srgbClr val="1616FC"/>
                </a:solidFill>
              </a:rPr>
              <a:t>cnsaan</a:t>
            </a:r>
            <a:r>
              <a:rPr lang="zh-TW" altLang="en-US" dirty="0" smtClean="0">
                <a:solidFill>
                  <a:srgbClr val="1616FC"/>
                </a:solidFill>
              </a:rPr>
              <a:t>、</a:t>
            </a:r>
            <a:r>
              <a:rPr lang="en-US" altLang="zh-TW" dirty="0" err="1" smtClean="0">
                <a:solidFill>
                  <a:srgbClr val="1616FC"/>
                </a:solidFill>
              </a:rPr>
              <a:t>smalu</a:t>
            </a:r>
            <a:r>
              <a:rPr lang="en-US" altLang="zh-TW" dirty="0" smtClean="0">
                <a:solidFill>
                  <a:srgbClr val="1616FC"/>
                </a:solidFill>
              </a:rPr>
              <a:t> </a:t>
            </a:r>
            <a:r>
              <a:rPr lang="en-US" altLang="zh-TW" dirty="0" err="1" smtClean="0">
                <a:solidFill>
                  <a:srgbClr val="1616FC"/>
                </a:solidFill>
              </a:rPr>
              <a:t>ni</a:t>
            </a:r>
            <a:r>
              <a:rPr lang="en-US" altLang="zh-TW" dirty="0" smtClean="0">
                <a:solidFill>
                  <a:srgbClr val="1616FC"/>
                </a:solidFill>
              </a:rPr>
              <a:t> </a:t>
            </a:r>
            <a:r>
              <a:rPr lang="en-US" altLang="zh-TW" dirty="0" err="1" smtClean="0">
                <a:solidFill>
                  <a:srgbClr val="1616FC"/>
                </a:solidFill>
              </a:rPr>
              <a:t>psraman</a:t>
            </a:r>
            <a:r>
              <a:rPr lang="en-US" altLang="zh-TW" dirty="0" smtClean="0">
                <a:solidFill>
                  <a:srgbClr val="1616FC"/>
                </a:solidFill>
              </a:rPr>
              <a:t> </a:t>
            </a:r>
            <a:r>
              <a:rPr lang="en-US" altLang="zh-TW" dirty="0" err="1" smtClean="0">
                <a:solidFill>
                  <a:srgbClr val="1616FC"/>
                </a:solidFill>
              </a:rPr>
              <a:t>ta</a:t>
            </a:r>
            <a:r>
              <a:rPr lang="en-US" altLang="zh-TW" dirty="0" smtClean="0">
                <a:solidFill>
                  <a:srgbClr val="1616FC"/>
                </a:solidFill>
              </a:rPr>
              <a:t> </a:t>
            </a:r>
            <a:r>
              <a:rPr lang="en-US" altLang="zh-TW" dirty="0" err="1" smtClean="0">
                <a:solidFill>
                  <a:srgbClr val="1616FC"/>
                </a:solidFill>
              </a:rPr>
              <a:t>uuda</a:t>
            </a:r>
            <a:r>
              <a:rPr lang="en-US" altLang="zh-TW" dirty="0" smtClean="0">
                <a:solidFill>
                  <a:srgbClr val="1616FC"/>
                </a:solidFill>
              </a:rPr>
              <a:t> </a:t>
            </a:r>
            <a:r>
              <a:rPr lang="en-US" altLang="zh-TW" dirty="0" err="1" smtClean="0">
                <a:solidFill>
                  <a:srgbClr val="1616FC"/>
                </a:solidFill>
              </a:rPr>
              <a:t>tgsaan</a:t>
            </a:r>
            <a:r>
              <a:rPr lang="en-US" altLang="zh-TW" dirty="0" smtClean="0">
                <a:solidFill>
                  <a:srgbClr val="1616FC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dirty="0" smtClean="0"/>
              <a:t>太魯閣族語教學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/>
              <a:t> </a:t>
            </a:r>
            <a:r>
              <a:rPr lang="en-US" altLang="zh-TW" dirty="0" err="1" smtClean="0"/>
              <a:t>cmisa</a:t>
            </a:r>
            <a:r>
              <a:rPr lang="en-US" altLang="zh-TW" dirty="0" smtClean="0"/>
              <a:t>  </a:t>
            </a:r>
            <a:r>
              <a:rPr lang="en-US" altLang="zh-TW" dirty="0" err="1" smtClean="0"/>
              <a:t>kari</a:t>
            </a:r>
            <a:r>
              <a:rPr lang="en-US" altLang="zh-TW" dirty="0" smtClean="0"/>
              <a:t>  </a:t>
            </a:r>
            <a:r>
              <a:rPr lang="en-US" altLang="zh-TW" dirty="0" err="1" smtClean="0"/>
              <a:t>truku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435608" y="1643050"/>
            <a:ext cx="7136920" cy="4605350"/>
          </a:xfrm>
        </p:spPr>
        <p:txBody>
          <a:bodyPr>
            <a:normAutofit fontScale="92500" lnSpcReduction="10000"/>
          </a:bodyPr>
          <a:lstStyle/>
          <a:p>
            <a:r>
              <a:rPr lang="en-US" altLang="zh-TW" b="1" dirty="0" smtClean="0">
                <a:solidFill>
                  <a:srgbClr val="FF0000"/>
                </a:solidFill>
              </a:rPr>
              <a:t>3.</a:t>
            </a:r>
            <a:r>
              <a:rPr lang="zh-TW" altLang="en-US" b="1" dirty="0" smtClean="0">
                <a:solidFill>
                  <a:srgbClr val="FF0000"/>
                </a:solidFill>
              </a:rPr>
              <a:t>教什麼人</a:t>
            </a:r>
            <a:r>
              <a:rPr lang="zh-TW" altLang="en-US" dirty="0" smtClean="0">
                <a:solidFill>
                  <a:srgbClr val="1616FC"/>
                </a:solidFill>
              </a:rPr>
              <a:t>：個別差異、分段分班、分年級、國中小</a:t>
            </a:r>
            <a:endParaRPr lang="en-US" altLang="zh-TW" dirty="0" smtClean="0">
              <a:solidFill>
                <a:srgbClr val="1616FC"/>
              </a:solidFill>
            </a:endParaRPr>
          </a:p>
          <a:p>
            <a:r>
              <a:rPr lang="en-US" altLang="zh-TW" dirty="0" err="1" smtClean="0">
                <a:solidFill>
                  <a:srgbClr val="1616FC"/>
                </a:solidFill>
              </a:rPr>
              <a:t>Ima</a:t>
            </a:r>
            <a:r>
              <a:rPr lang="en-US" altLang="zh-TW" dirty="0" smtClean="0">
                <a:solidFill>
                  <a:srgbClr val="1616FC"/>
                </a:solidFill>
              </a:rPr>
              <a:t> ka </a:t>
            </a:r>
            <a:r>
              <a:rPr lang="en-US" altLang="zh-TW" dirty="0" err="1" smtClean="0">
                <a:solidFill>
                  <a:srgbClr val="1616FC"/>
                </a:solidFill>
              </a:rPr>
              <a:t>cisaun</a:t>
            </a:r>
            <a:r>
              <a:rPr lang="en-US" altLang="zh-TW" dirty="0" smtClean="0">
                <a:solidFill>
                  <a:srgbClr val="1616FC"/>
                </a:solidFill>
              </a:rPr>
              <a:t> </a:t>
            </a:r>
            <a:r>
              <a:rPr lang="en-US" altLang="zh-TW" dirty="0" err="1" smtClean="0">
                <a:solidFill>
                  <a:srgbClr val="1616FC"/>
                </a:solidFill>
              </a:rPr>
              <a:t>ta</a:t>
            </a:r>
            <a:r>
              <a:rPr lang="zh-TW" altLang="en-US" dirty="0" smtClean="0">
                <a:solidFill>
                  <a:srgbClr val="1616FC"/>
                </a:solidFill>
              </a:rPr>
              <a:t>：</a:t>
            </a:r>
            <a:r>
              <a:rPr lang="en-US" altLang="zh-TW" dirty="0" err="1" smtClean="0">
                <a:solidFill>
                  <a:srgbClr val="1616FC"/>
                </a:solidFill>
              </a:rPr>
              <a:t>lqlaqi</a:t>
            </a:r>
            <a:r>
              <a:rPr lang="en-US" altLang="zh-TW" dirty="0" smtClean="0">
                <a:solidFill>
                  <a:srgbClr val="1616FC"/>
                </a:solidFill>
              </a:rPr>
              <a:t> </a:t>
            </a:r>
            <a:r>
              <a:rPr lang="en-US" altLang="zh-TW" dirty="0" err="1" smtClean="0">
                <a:solidFill>
                  <a:srgbClr val="1616FC"/>
                </a:solidFill>
              </a:rPr>
              <a:t>ini</a:t>
            </a:r>
            <a:r>
              <a:rPr lang="en-US" altLang="zh-TW" dirty="0" smtClean="0">
                <a:solidFill>
                  <a:srgbClr val="1616FC"/>
                </a:solidFill>
              </a:rPr>
              <a:t> </a:t>
            </a:r>
            <a:r>
              <a:rPr lang="en-US" altLang="zh-TW" dirty="0" err="1" smtClean="0">
                <a:solidFill>
                  <a:srgbClr val="1616FC"/>
                </a:solidFill>
              </a:rPr>
              <a:t>pndka</a:t>
            </a:r>
            <a:r>
              <a:rPr lang="zh-TW" altLang="en-US" dirty="0" smtClean="0">
                <a:solidFill>
                  <a:srgbClr val="1616FC"/>
                </a:solidFill>
              </a:rPr>
              <a:t>、</a:t>
            </a:r>
            <a:r>
              <a:rPr lang="en-US" altLang="zh-TW" dirty="0" err="1" smtClean="0">
                <a:solidFill>
                  <a:srgbClr val="1616FC"/>
                </a:solidFill>
              </a:rPr>
              <a:t>tgsaan</a:t>
            </a:r>
            <a:r>
              <a:rPr lang="en-US" altLang="zh-TW" dirty="0" smtClean="0">
                <a:solidFill>
                  <a:srgbClr val="1616FC"/>
                </a:solidFill>
              </a:rPr>
              <a:t>  </a:t>
            </a:r>
            <a:r>
              <a:rPr lang="en-US" altLang="zh-TW" dirty="0" err="1" smtClean="0">
                <a:solidFill>
                  <a:srgbClr val="1616FC"/>
                </a:solidFill>
              </a:rPr>
              <a:t>paah</a:t>
            </a:r>
            <a:r>
              <a:rPr lang="en-US" altLang="zh-TW" dirty="0" smtClean="0">
                <a:solidFill>
                  <a:srgbClr val="1616FC"/>
                </a:solidFill>
              </a:rPr>
              <a:t> tg1-6 </a:t>
            </a:r>
            <a:r>
              <a:rPr lang="en-US" altLang="zh-TW" dirty="0" err="1" smtClean="0">
                <a:solidFill>
                  <a:srgbClr val="1616FC"/>
                </a:solidFill>
              </a:rPr>
              <a:t>lqlaqi</a:t>
            </a:r>
            <a:r>
              <a:rPr lang="en-US" altLang="zh-TW" dirty="0" smtClean="0">
                <a:solidFill>
                  <a:srgbClr val="1616FC"/>
                </a:solidFill>
              </a:rPr>
              <a:t>  </a:t>
            </a:r>
            <a:r>
              <a:rPr lang="en-US" altLang="zh-TW" dirty="0" err="1" smtClean="0">
                <a:solidFill>
                  <a:srgbClr val="1616FC"/>
                </a:solidFill>
              </a:rPr>
              <a:t>cibilaq</a:t>
            </a:r>
            <a:r>
              <a:rPr lang="en-US" altLang="zh-TW" dirty="0" smtClean="0">
                <a:solidFill>
                  <a:srgbClr val="1616FC"/>
                </a:solidFill>
              </a:rPr>
              <a:t> </a:t>
            </a:r>
            <a:r>
              <a:rPr lang="en-US" altLang="zh-TW" dirty="0" err="1" smtClean="0">
                <a:solidFill>
                  <a:srgbClr val="1616FC"/>
                </a:solidFill>
              </a:rPr>
              <a:t>ptasan</a:t>
            </a:r>
            <a:r>
              <a:rPr lang="en-US" altLang="zh-TW" dirty="0" smtClean="0">
                <a:solidFill>
                  <a:srgbClr val="1616FC"/>
                </a:solidFill>
              </a:rPr>
              <a:t> </a:t>
            </a:r>
            <a:r>
              <a:rPr lang="zh-TW" altLang="en-US" dirty="0" smtClean="0">
                <a:solidFill>
                  <a:srgbClr val="1616FC"/>
                </a:solidFill>
              </a:rPr>
              <a:t>、</a:t>
            </a:r>
            <a:r>
              <a:rPr lang="en-US" altLang="zh-TW" dirty="0" smtClean="0">
                <a:solidFill>
                  <a:srgbClr val="1616FC"/>
                </a:solidFill>
              </a:rPr>
              <a:t> </a:t>
            </a:r>
            <a:r>
              <a:rPr lang="en-US" altLang="zh-TW" dirty="0" err="1" smtClean="0">
                <a:solidFill>
                  <a:srgbClr val="1616FC"/>
                </a:solidFill>
              </a:rPr>
              <a:t>tgsaan</a:t>
            </a:r>
            <a:r>
              <a:rPr lang="en-US" altLang="zh-TW" dirty="0" smtClean="0">
                <a:solidFill>
                  <a:srgbClr val="1616FC"/>
                </a:solidFill>
              </a:rPr>
              <a:t>  </a:t>
            </a:r>
            <a:r>
              <a:rPr lang="en-US" altLang="zh-TW" dirty="0" err="1" smtClean="0">
                <a:solidFill>
                  <a:srgbClr val="1616FC"/>
                </a:solidFill>
              </a:rPr>
              <a:t>paah</a:t>
            </a:r>
            <a:r>
              <a:rPr lang="en-US" altLang="zh-TW" dirty="0" smtClean="0">
                <a:solidFill>
                  <a:srgbClr val="1616FC"/>
                </a:solidFill>
              </a:rPr>
              <a:t> tg1-3 </a:t>
            </a:r>
            <a:r>
              <a:rPr lang="en-US" altLang="zh-TW" dirty="0" err="1" smtClean="0">
                <a:solidFill>
                  <a:srgbClr val="1616FC"/>
                </a:solidFill>
              </a:rPr>
              <a:t>lqlaqi</a:t>
            </a:r>
            <a:r>
              <a:rPr lang="en-US" altLang="zh-TW" dirty="0" smtClean="0">
                <a:solidFill>
                  <a:srgbClr val="1616FC"/>
                </a:solidFill>
              </a:rPr>
              <a:t>  </a:t>
            </a:r>
            <a:r>
              <a:rPr lang="en-US" altLang="zh-TW" dirty="0" err="1" smtClean="0">
                <a:solidFill>
                  <a:srgbClr val="1616FC"/>
                </a:solidFill>
              </a:rPr>
              <a:t>ciska</a:t>
            </a:r>
            <a:r>
              <a:rPr lang="en-US" altLang="zh-TW" dirty="0" smtClean="0">
                <a:solidFill>
                  <a:srgbClr val="1616FC"/>
                </a:solidFill>
              </a:rPr>
              <a:t> </a:t>
            </a:r>
            <a:r>
              <a:rPr lang="en-US" altLang="zh-TW" dirty="0" err="1" smtClean="0">
                <a:solidFill>
                  <a:srgbClr val="1616FC"/>
                </a:solidFill>
              </a:rPr>
              <a:t>ptasan</a:t>
            </a:r>
            <a:r>
              <a:rPr lang="en-US" altLang="zh-TW" dirty="0" smtClean="0">
                <a:solidFill>
                  <a:srgbClr val="1616FC"/>
                </a:solidFill>
              </a:rPr>
              <a:t> </a:t>
            </a:r>
          </a:p>
          <a:p>
            <a:r>
              <a:rPr lang="en-US" altLang="zh-TW" b="1" dirty="0" smtClean="0">
                <a:solidFill>
                  <a:srgbClr val="FF0000"/>
                </a:solidFill>
              </a:rPr>
              <a:t>4.</a:t>
            </a:r>
            <a:r>
              <a:rPr lang="zh-TW" altLang="en-US" b="1" dirty="0" smtClean="0">
                <a:solidFill>
                  <a:srgbClr val="FF0000"/>
                </a:solidFill>
              </a:rPr>
              <a:t>哪裡教</a:t>
            </a:r>
            <a:r>
              <a:rPr lang="zh-TW" altLang="en-US" dirty="0" smtClean="0">
                <a:solidFill>
                  <a:srgbClr val="1616FC"/>
                </a:solidFill>
              </a:rPr>
              <a:t>：教室、操場、資訊網路、家裡、社區、野外、河床</a:t>
            </a:r>
            <a:endParaRPr lang="en-US" altLang="zh-TW" dirty="0" smtClean="0">
              <a:solidFill>
                <a:srgbClr val="1616FC"/>
              </a:solidFill>
            </a:endParaRPr>
          </a:p>
          <a:p>
            <a:r>
              <a:rPr lang="en-US" altLang="zh-TW" dirty="0" err="1" smtClean="0">
                <a:solidFill>
                  <a:srgbClr val="1616FC"/>
                </a:solidFill>
              </a:rPr>
              <a:t>Mha</a:t>
            </a:r>
            <a:r>
              <a:rPr lang="en-US" altLang="zh-TW" dirty="0" smtClean="0">
                <a:solidFill>
                  <a:srgbClr val="1616FC"/>
                </a:solidFill>
              </a:rPr>
              <a:t> </a:t>
            </a:r>
            <a:r>
              <a:rPr lang="en-US" altLang="zh-TW" dirty="0" err="1" smtClean="0">
                <a:solidFill>
                  <a:srgbClr val="1616FC"/>
                </a:solidFill>
              </a:rPr>
              <a:t>ta</a:t>
            </a:r>
            <a:r>
              <a:rPr lang="en-US" altLang="zh-TW" dirty="0" smtClean="0">
                <a:solidFill>
                  <a:srgbClr val="1616FC"/>
                </a:solidFill>
              </a:rPr>
              <a:t> </a:t>
            </a:r>
            <a:r>
              <a:rPr lang="en-US" altLang="zh-TW" dirty="0" err="1" smtClean="0">
                <a:solidFill>
                  <a:srgbClr val="1616FC"/>
                </a:solidFill>
              </a:rPr>
              <a:t>cmisa</a:t>
            </a:r>
            <a:r>
              <a:rPr lang="en-US" altLang="zh-TW" dirty="0" smtClean="0">
                <a:solidFill>
                  <a:srgbClr val="1616FC"/>
                </a:solidFill>
              </a:rPr>
              <a:t> </a:t>
            </a:r>
            <a:r>
              <a:rPr lang="en-US" altLang="zh-TW" dirty="0" err="1" smtClean="0">
                <a:solidFill>
                  <a:srgbClr val="1616FC"/>
                </a:solidFill>
              </a:rPr>
              <a:t>inu</a:t>
            </a:r>
            <a:r>
              <a:rPr lang="en-US" altLang="zh-TW" dirty="0" smtClean="0">
                <a:solidFill>
                  <a:srgbClr val="1616FC"/>
                </a:solidFill>
              </a:rPr>
              <a:t> </a:t>
            </a:r>
            <a:r>
              <a:rPr lang="zh-TW" altLang="en-US" dirty="0" smtClean="0">
                <a:solidFill>
                  <a:srgbClr val="1616FC"/>
                </a:solidFill>
              </a:rPr>
              <a:t>：</a:t>
            </a:r>
            <a:r>
              <a:rPr lang="en-US" altLang="zh-TW" dirty="0" smtClean="0">
                <a:solidFill>
                  <a:srgbClr val="1616FC"/>
                </a:solidFill>
              </a:rPr>
              <a:t> </a:t>
            </a:r>
            <a:r>
              <a:rPr lang="en-US" altLang="zh-TW" dirty="0" err="1" smtClean="0">
                <a:solidFill>
                  <a:srgbClr val="1616FC"/>
                </a:solidFill>
              </a:rPr>
              <a:t>slhayan</a:t>
            </a:r>
            <a:r>
              <a:rPr lang="en-US" altLang="zh-TW" dirty="0" smtClean="0">
                <a:solidFill>
                  <a:srgbClr val="1616FC"/>
                </a:solidFill>
              </a:rPr>
              <a:t> </a:t>
            </a:r>
            <a:r>
              <a:rPr lang="en-US" altLang="zh-TW" dirty="0" err="1" smtClean="0">
                <a:solidFill>
                  <a:srgbClr val="1616FC"/>
                </a:solidFill>
              </a:rPr>
              <a:t>ptasan</a:t>
            </a:r>
            <a:r>
              <a:rPr lang="zh-TW" altLang="en-US" dirty="0" smtClean="0">
                <a:solidFill>
                  <a:srgbClr val="1616FC"/>
                </a:solidFill>
              </a:rPr>
              <a:t>、</a:t>
            </a:r>
            <a:r>
              <a:rPr lang="en-US" altLang="zh-TW" dirty="0" err="1" smtClean="0">
                <a:solidFill>
                  <a:srgbClr val="1616FC"/>
                </a:solidFill>
              </a:rPr>
              <a:t>ngangut</a:t>
            </a:r>
            <a:r>
              <a:rPr lang="zh-TW" altLang="en-US" dirty="0" smtClean="0">
                <a:solidFill>
                  <a:srgbClr val="1616FC"/>
                </a:solidFill>
              </a:rPr>
              <a:t>、</a:t>
            </a:r>
            <a:r>
              <a:rPr lang="en-US" altLang="zh-TW" dirty="0" err="1" smtClean="0">
                <a:solidFill>
                  <a:srgbClr val="1616FC"/>
                </a:solidFill>
              </a:rPr>
              <a:t>luqi</a:t>
            </a:r>
            <a:r>
              <a:rPr lang="en-US" altLang="zh-TW" dirty="0" smtClean="0">
                <a:solidFill>
                  <a:srgbClr val="1616FC"/>
                </a:solidFill>
              </a:rPr>
              <a:t> </a:t>
            </a:r>
            <a:r>
              <a:rPr lang="en-US" altLang="zh-TW" dirty="0" err="1" smtClean="0">
                <a:solidFill>
                  <a:srgbClr val="1616FC"/>
                </a:solidFill>
              </a:rPr>
              <a:t>samaw</a:t>
            </a:r>
            <a:r>
              <a:rPr lang="zh-TW" altLang="en-US" dirty="0" smtClean="0">
                <a:solidFill>
                  <a:srgbClr val="1616FC"/>
                </a:solidFill>
              </a:rPr>
              <a:t>、</a:t>
            </a:r>
            <a:r>
              <a:rPr lang="en-US" altLang="zh-TW" dirty="0" err="1" smtClean="0">
                <a:solidFill>
                  <a:srgbClr val="1616FC"/>
                </a:solidFill>
              </a:rPr>
              <a:t>sapah</a:t>
            </a:r>
            <a:r>
              <a:rPr lang="zh-TW" altLang="en-US" dirty="0" smtClean="0">
                <a:solidFill>
                  <a:srgbClr val="1616FC"/>
                </a:solidFill>
              </a:rPr>
              <a:t>、</a:t>
            </a:r>
            <a:r>
              <a:rPr lang="en-US" altLang="zh-TW" dirty="0" err="1" smtClean="0">
                <a:solidFill>
                  <a:srgbClr val="1616FC"/>
                </a:solidFill>
              </a:rPr>
              <a:t>alang</a:t>
            </a:r>
            <a:r>
              <a:rPr lang="zh-TW" altLang="en-US" dirty="0" smtClean="0">
                <a:solidFill>
                  <a:srgbClr val="1616FC"/>
                </a:solidFill>
              </a:rPr>
              <a:t>、</a:t>
            </a:r>
            <a:r>
              <a:rPr lang="en-US" altLang="zh-TW" dirty="0" err="1" smtClean="0">
                <a:solidFill>
                  <a:srgbClr val="1616FC"/>
                </a:solidFill>
              </a:rPr>
              <a:t>bbuyu</a:t>
            </a:r>
            <a:r>
              <a:rPr lang="zh-TW" altLang="en-US" dirty="0" smtClean="0">
                <a:solidFill>
                  <a:srgbClr val="1616FC"/>
                </a:solidFill>
              </a:rPr>
              <a:t>、</a:t>
            </a:r>
            <a:r>
              <a:rPr lang="en-US" altLang="zh-TW" dirty="0" err="1" smtClean="0">
                <a:solidFill>
                  <a:srgbClr val="1616FC"/>
                </a:solidFill>
              </a:rPr>
              <a:t>yayung</a:t>
            </a:r>
            <a:endParaRPr lang="en-US" altLang="zh-TW" dirty="0" smtClean="0">
              <a:solidFill>
                <a:srgbClr val="1616FC"/>
              </a:solidFill>
            </a:endParaRPr>
          </a:p>
          <a:p>
            <a:endParaRPr lang="zh-TW" altLang="en-US" dirty="0"/>
          </a:p>
        </p:txBody>
      </p:sp>
      <p:sp>
        <p:nvSpPr>
          <p:cNvPr id="5" name="內容版面配置區 2"/>
          <p:cNvSpPr txBox="1">
            <a:spLocks/>
          </p:cNvSpPr>
          <p:nvPr/>
        </p:nvSpPr>
        <p:spPr>
          <a:xfrm>
            <a:off x="1435608" y="3143248"/>
            <a:ext cx="7498080" cy="310515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endParaRPr kumimoji="0" lang="zh-TW" alt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dirty="0" smtClean="0"/>
              <a:t>太魯閣族語教學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err="1" smtClean="0"/>
              <a:t>cmisa</a:t>
            </a:r>
            <a:r>
              <a:rPr lang="en-US" altLang="zh-TW" dirty="0" smtClean="0"/>
              <a:t>  </a:t>
            </a:r>
            <a:r>
              <a:rPr lang="en-US" altLang="zh-TW" dirty="0" err="1" smtClean="0"/>
              <a:t>kari</a:t>
            </a:r>
            <a:r>
              <a:rPr lang="en-US" altLang="zh-TW" dirty="0" smtClean="0"/>
              <a:t>  </a:t>
            </a:r>
            <a:r>
              <a:rPr lang="en-US" altLang="zh-TW" dirty="0" err="1" smtClean="0"/>
              <a:t>truku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435608" y="1643050"/>
            <a:ext cx="6994044" cy="4786346"/>
          </a:xfrm>
        </p:spPr>
        <p:txBody>
          <a:bodyPr>
            <a:normAutofit fontScale="85000" lnSpcReduction="10000"/>
          </a:bodyPr>
          <a:lstStyle/>
          <a:p>
            <a:r>
              <a:rPr lang="en-US" altLang="zh-TW" b="1" dirty="0" smtClean="0">
                <a:solidFill>
                  <a:srgbClr val="FF0000"/>
                </a:solidFill>
              </a:rPr>
              <a:t>5.</a:t>
            </a:r>
            <a:r>
              <a:rPr lang="zh-TW" altLang="en-US" b="1" dirty="0" smtClean="0">
                <a:solidFill>
                  <a:srgbClr val="FF0000"/>
                </a:solidFill>
              </a:rPr>
              <a:t>何時教</a:t>
            </a:r>
            <a:r>
              <a:rPr lang="zh-TW" altLang="en-US" dirty="0" smtClean="0">
                <a:solidFill>
                  <a:srgbClr val="1616FC"/>
                </a:solidFill>
              </a:rPr>
              <a:t>：早上、中午、下午、傍晚、晚上</a:t>
            </a:r>
            <a:endParaRPr lang="en-US" altLang="zh-TW" dirty="0" smtClean="0">
              <a:solidFill>
                <a:srgbClr val="1616FC"/>
              </a:solidFill>
            </a:endParaRPr>
          </a:p>
          <a:p>
            <a:r>
              <a:rPr lang="en-US" altLang="zh-TW" dirty="0" err="1" smtClean="0">
                <a:solidFill>
                  <a:srgbClr val="1616FC"/>
                </a:solidFill>
              </a:rPr>
              <a:t>Knuwan</a:t>
            </a:r>
            <a:r>
              <a:rPr lang="en-US" altLang="zh-TW" dirty="0" smtClean="0">
                <a:solidFill>
                  <a:srgbClr val="1616FC"/>
                </a:solidFill>
              </a:rPr>
              <a:t> ka </a:t>
            </a:r>
            <a:r>
              <a:rPr lang="en-US" altLang="zh-TW" dirty="0" err="1" smtClean="0">
                <a:solidFill>
                  <a:srgbClr val="1616FC"/>
                </a:solidFill>
              </a:rPr>
              <a:t>cisaun</a:t>
            </a:r>
            <a:r>
              <a:rPr lang="en-US" altLang="zh-TW" dirty="0" smtClean="0">
                <a:solidFill>
                  <a:srgbClr val="1616FC"/>
                </a:solidFill>
              </a:rPr>
              <a:t> </a:t>
            </a:r>
            <a:r>
              <a:rPr lang="en-US" altLang="zh-TW" dirty="0" err="1" smtClean="0">
                <a:solidFill>
                  <a:srgbClr val="1616FC"/>
                </a:solidFill>
              </a:rPr>
              <a:t>ta</a:t>
            </a:r>
            <a:r>
              <a:rPr lang="zh-TW" altLang="en-US" dirty="0" smtClean="0">
                <a:solidFill>
                  <a:srgbClr val="1616FC"/>
                </a:solidFill>
              </a:rPr>
              <a:t>：</a:t>
            </a:r>
            <a:r>
              <a:rPr lang="en-US" altLang="zh-TW" dirty="0" err="1" smtClean="0">
                <a:solidFill>
                  <a:srgbClr val="1616FC"/>
                </a:solidFill>
              </a:rPr>
              <a:t>mgrbu</a:t>
            </a:r>
            <a:r>
              <a:rPr lang="zh-TW" altLang="en-US" dirty="0" smtClean="0">
                <a:solidFill>
                  <a:srgbClr val="1616FC"/>
                </a:solidFill>
              </a:rPr>
              <a:t>、</a:t>
            </a:r>
            <a:r>
              <a:rPr lang="en-US" altLang="zh-TW" dirty="0" err="1" smtClean="0">
                <a:solidFill>
                  <a:srgbClr val="1616FC"/>
                </a:solidFill>
              </a:rPr>
              <a:t>skahidaw</a:t>
            </a:r>
            <a:r>
              <a:rPr lang="zh-TW" altLang="en-US" dirty="0" smtClean="0">
                <a:solidFill>
                  <a:srgbClr val="1616FC"/>
                </a:solidFill>
              </a:rPr>
              <a:t>、</a:t>
            </a:r>
            <a:r>
              <a:rPr lang="en-US" altLang="zh-TW" dirty="0" err="1" smtClean="0">
                <a:solidFill>
                  <a:srgbClr val="1616FC"/>
                </a:solidFill>
              </a:rPr>
              <a:t>kndaxan</a:t>
            </a:r>
            <a:r>
              <a:rPr lang="zh-TW" altLang="en-US" dirty="0" smtClean="0">
                <a:solidFill>
                  <a:srgbClr val="1616FC"/>
                </a:solidFill>
              </a:rPr>
              <a:t>、</a:t>
            </a:r>
            <a:r>
              <a:rPr lang="en-US" altLang="zh-TW" dirty="0" err="1" smtClean="0">
                <a:solidFill>
                  <a:srgbClr val="1616FC"/>
                </a:solidFill>
              </a:rPr>
              <a:t>gbiyan</a:t>
            </a:r>
            <a:r>
              <a:rPr lang="zh-TW" altLang="en-US" dirty="0" smtClean="0">
                <a:solidFill>
                  <a:srgbClr val="1616FC"/>
                </a:solidFill>
              </a:rPr>
              <a:t>、</a:t>
            </a:r>
            <a:r>
              <a:rPr lang="en-US" altLang="zh-TW" dirty="0" err="1" smtClean="0">
                <a:solidFill>
                  <a:srgbClr val="1616FC"/>
                </a:solidFill>
              </a:rPr>
              <a:t>keman</a:t>
            </a:r>
            <a:endParaRPr lang="en-US" altLang="zh-TW" dirty="0" smtClean="0">
              <a:solidFill>
                <a:srgbClr val="1616FC"/>
              </a:solidFill>
            </a:endParaRPr>
          </a:p>
          <a:p>
            <a:r>
              <a:rPr lang="en-US" altLang="zh-TW" b="1" dirty="0" smtClean="0">
                <a:solidFill>
                  <a:srgbClr val="FF0000"/>
                </a:solidFill>
              </a:rPr>
              <a:t>6.</a:t>
            </a:r>
            <a:r>
              <a:rPr lang="zh-TW" altLang="en-US" b="1" dirty="0" smtClean="0">
                <a:solidFill>
                  <a:srgbClr val="FF0000"/>
                </a:solidFill>
              </a:rPr>
              <a:t>為何教</a:t>
            </a:r>
            <a:r>
              <a:rPr lang="zh-TW" altLang="en-US" dirty="0" smtClean="0">
                <a:solidFill>
                  <a:srgbClr val="1616FC"/>
                </a:solidFill>
              </a:rPr>
              <a:t>：習得成長、多元評量</a:t>
            </a:r>
            <a:r>
              <a:rPr lang="en-US" altLang="zh-TW" dirty="0" smtClean="0">
                <a:solidFill>
                  <a:srgbClr val="1616FC"/>
                </a:solidFill>
              </a:rPr>
              <a:t>(</a:t>
            </a:r>
            <a:r>
              <a:rPr lang="zh-TW" altLang="en-US" dirty="0" smtClean="0">
                <a:solidFill>
                  <a:srgbClr val="1616FC"/>
                </a:solidFill>
              </a:rPr>
              <a:t>上課情形、筆記作業、問答情況、紙筆測驗、看圖說話、回家功課、聽寫狀況</a:t>
            </a:r>
            <a:r>
              <a:rPr lang="en-US" altLang="zh-TW" dirty="0" smtClean="0">
                <a:solidFill>
                  <a:srgbClr val="1616FC"/>
                </a:solidFill>
              </a:rPr>
              <a:t>)</a:t>
            </a:r>
          </a:p>
          <a:p>
            <a:r>
              <a:rPr lang="en-US" altLang="zh-TW" dirty="0" err="1" smtClean="0">
                <a:solidFill>
                  <a:srgbClr val="1616FC"/>
                </a:solidFill>
              </a:rPr>
              <a:t>Hmuya</a:t>
            </a:r>
            <a:r>
              <a:rPr lang="en-US" altLang="zh-TW" dirty="0" smtClean="0">
                <a:solidFill>
                  <a:srgbClr val="1616FC"/>
                </a:solidFill>
              </a:rPr>
              <a:t> </a:t>
            </a:r>
            <a:r>
              <a:rPr lang="en-US" altLang="zh-TW" dirty="0" err="1" smtClean="0">
                <a:solidFill>
                  <a:srgbClr val="1616FC"/>
                </a:solidFill>
              </a:rPr>
              <a:t>ta</a:t>
            </a:r>
            <a:r>
              <a:rPr lang="en-US" altLang="zh-TW" dirty="0" smtClean="0">
                <a:solidFill>
                  <a:srgbClr val="1616FC"/>
                </a:solidFill>
              </a:rPr>
              <a:t> </a:t>
            </a:r>
            <a:r>
              <a:rPr lang="en-US" altLang="zh-TW" dirty="0" err="1" smtClean="0">
                <a:solidFill>
                  <a:srgbClr val="1616FC"/>
                </a:solidFill>
              </a:rPr>
              <a:t>cmisa</a:t>
            </a:r>
            <a:r>
              <a:rPr lang="en-US" altLang="zh-TW" dirty="0" smtClean="0">
                <a:solidFill>
                  <a:srgbClr val="1616FC"/>
                </a:solidFill>
              </a:rPr>
              <a:t> </a:t>
            </a:r>
            <a:r>
              <a:rPr lang="zh-TW" altLang="en-US" dirty="0" smtClean="0">
                <a:solidFill>
                  <a:srgbClr val="1616FC"/>
                </a:solidFill>
              </a:rPr>
              <a:t>：</a:t>
            </a:r>
            <a:r>
              <a:rPr lang="en-US" altLang="zh-TW" dirty="0" err="1" smtClean="0">
                <a:solidFill>
                  <a:srgbClr val="1616FC"/>
                </a:solidFill>
              </a:rPr>
              <a:t>knkla</a:t>
            </a:r>
            <a:r>
              <a:rPr lang="en-US" altLang="zh-TW" dirty="0" smtClean="0">
                <a:solidFill>
                  <a:srgbClr val="1616FC"/>
                </a:solidFill>
              </a:rPr>
              <a:t> </a:t>
            </a:r>
            <a:r>
              <a:rPr lang="en-US" altLang="zh-TW" dirty="0" err="1" smtClean="0">
                <a:solidFill>
                  <a:srgbClr val="1616FC"/>
                </a:solidFill>
              </a:rPr>
              <a:t>smluhay</a:t>
            </a:r>
            <a:r>
              <a:rPr lang="zh-TW" altLang="en-US" dirty="0" smtClean="0">
                <a:solidFill>
                  <a:srgbClr val="1616FC"/>
                </a:solidFill>
              </a:rPr>
              <a:t>、</a:t>
            </a:r>
            <a:r>
              <a:rPr lang="en-US" altLang="zh-TW" dirty="0" err="1" smtClean="0">
                <a:solidFill>
                  <a:srgbClr val="1616FC"/>
                </a:solidFill>
              </a:rPr>
              <a:t>bitaq</a:t>
            </a:r>
            <a:r>
              <a:rPr lang="en-US" altLang="zh-TW" dirty="0" smtClean="0">
                <a:solidFill>
                  <a:srgbClr val="1616FC"/>
                </a:solidFill>
              </a:rPr>
              <a:t> </a:t>
            </a:r>
            <a:r>
              <a:rPr lang="en-US" altLang="zh-TW" dirty="0" err="1" smtClean="0">
                <a:solidFill>
                  <a:srgbClr val="1616FC"/>
                </a:solidFill>
              </a:rPr>
              <a:t>inu</a:t>
            </a:r>
            <a:r>
              <a:rPr lang="en-US" altLang="zh-TW" dirty="0" smtClean="0">
                <a:solidFill>
                  <a:srgbClr val="1616FC"/>
                </a:solidFill>
              </a:rPr>
              <a:t> ka </a:t>
            </a:r>
            <a:r>
              <a:rPr lang="en-US" altLang="zh-TW" dirty="0" err="1" smtClean="0">
                <a:solidFill>
                  <a:srgbClr val="1616FC"/>
                </a:solidFill>
              </a:rPr>
              <a:t>slhayan</a:t>
            </a:r>
            <a:r>
              <a:rPr lang="zh-TW" altLang="en-US" dirty="0" smtClean="0">
                <a:solidFill>
                  <a:srgbClr val="1616FC"/>
                </a:solidFill>
              </a:rPr>
              <a:t>、</a:t>
            </a:r>
            <a:r>
              <a:rPr lang="en-US" altLang="zh-TW" dirty="0" err="1" smtClean="0">
                <a:solidFill>
                  <a:srgbClr val="1616FC"/>
                </a:solidFill>
              </a:rPr>
              <a:t>huya</a:t>
            </a:r>
            <a:r>
              <a:rPr lang="en-US" altLang="zh-TW" dirty="0" smtClean="0">
                <a:solidFill>
                  <a:srgbClr val="1616FC"/>
                </a:solidFill>
              </a:rPr>
              <a:t> </a:t>
            </a:r>
            <a:r>
              <a:rPr lang="en-US" altLang="zh-TW" dirty="0" err="1" smtClean="0">
                <a:solidFill>
                  <a:srgbClr val="1616FC"/>
                </a:solidFill>
              </a:rPr>
              <a:t>ta</a:t>
            </a:r>
            <a:r>
              <a:rPr lang="en-US" altLang="zh-TW" dirty="0" smtClean="0">
                <a:solidFill>
                  <a:srgbClr val="1616FC"/>
                </a:solidFill>
              </a:rPr>
              <a:t> </a:t>
            </a:r>
            <a:r>
              <a:rPr lang="en-US" altLang="zh-TW" dirty="0" err="1" smtClean="0">
                <a:solidFill>
                  <a:srgbClr val="1616FC"/>
                </a:solidFill>
              </a:rPr>
              <a:t>ksun</a:t>
            </a:r>
            <a:r>
              <a:rPr lang="en-US" altLang="zh-TW" dirty="0" smtClean="0">
                <a:solidFill>
                  <a:srgbClr val="1616FC"/>
                </a:solidFill>
              </a:rPr>
              <a:t> </a:t>
            </a:r>
            <a:r>
              <a:rPr lang="en-US" altLang="zh-TW" dirty="0" err="1" smtClean="0">
                <a:solidFill>
                  <a:srgbClr val="1616FC"/>
                </a:solidFill>
              </a:rPr>
              <a:t>mkla</a:t>
            </a:r>
            <a:r>
              <a:rPr lang="en-US" altLang="zh-TW" dirty="0" smtClean="0">
                <a:solidFill>
                  <a:srgbClr val="1616FC"/>
                </a:solidFill>
              </a:rPr>
              <a:t> </a:t>
            </a:r>
            <a:r>
              <a:rPr lang="zh-TW" altLang="en-US" dirty="0" smtClean="0">
                <a:solidFill>
                  <a:srgbClr val="1616FC"/>
                </a:solidFill>
              </a:rPr>
              <a:t>、</a:t>
            </a:r>
            <a:r>
              <a:rPr lang="en-US" altLang="zh-TW" dirty="0" err="1" smtClean="0">
                <a:solidFill>
                  <a:srgbClr val="1616FC"/>
                </a:solidFill>
              </a:rPr>
              <a:t>cmisa</a:t>
            </a:r>
            <a:r>
              <a:rPr lang="en-US" altLang="zh-TW" dirty="0" smtClean="0">
                <a:solidFill>
                  <a:srgbClr val="1616FC"/>
                </a:solidFill>
              </a:rPr>
              <a:t> </a:t>
            </a:r>
            <a:r>
              <a:rPr lang="en-US" altLang="zh-TW" dirty="0" err="1" smtClean="0">
                <a:solidFill>
                  <a:srgbClr val="1616FC"/>
                </a:solidFill>
              </a:rPr>
              <a:t>ni</a:t>
            </a:r>
            <a:r>
              <a:rPr lang="en-US" altLang="zh-TW" dirty="0" smtClean="0">
                <a:solidFill>
                  <a:srgbClr val="1616FC"/>
                </a:solidFill>
              </a:rPr>
              <a:t> </a:t>
            </a:r>
            <a:r>
              <a:rPr lang="en-US" altLang="zh-TW" dirty="0" err="1" smtClean="0">
                <a:solidFill>
                  <a:srgbClr val="1616FC"/>
                </a:solidFill>
              </a:rPr>
              <a:t>smluhay</a:t>
            </a:r>
            <a:r>
              <a:rPr lang="en-US" altLang="zh-TW" dirty="0" smtClean="0">
                <a:solidFill>
                  <a:srgbClr val="1616FC"/>
                </a:solidFill>
              </a:rPr>
              <a:t> </a:t>
            </a:r>
            <a:r>
              <a:rPr lang="en-US" altLang="zh-TW" dirty="0" err="1" smtClean="0">
                <a:solidFill>
                  <a:srgbClr val="1616FC"/>
                </a:solidFill>
              </a:rPr>
              <a:t>siida</a:t>
            </a:r>
            <a:r>
              <a:rPr lang="zh-TW" altLang="en-US" dirty="0" smtClean="0">
                <a:solidFill>
                  <a:srgbClr val="1616FC"/>
                </a:solidFill>
              </a:rPr>
              <a:t>、</a:t>
            </a:r>
            <a:r>
              <a:rPr lang="en-US" altLang="zh-TW" dirty="0" err="1" smtClean="0">
                <a:solidFill>
                  <a:srgbClr val="1616FC"/>
                </a:solidFill>
              </a:rPr>
              <a:t>bntasan</a:t>
            </a:r>
            <a:r>
              <a:rPr lang="zh-TW" altLang="en-US" dirty="0" smtClean="0">
                <a:solidFill>
                  <a:srgbClr val="1616FC"/>
                </a:solidFill>
              </a:rPr>
              <a:t>、</a:t>
            </a:r>
            <a:r>
              <a:rPr lang="en-US" altLang="zh-TW" dirty="0" smtClean="0">
                <a:solidFill>
                  <a:srgbClr val="1616FC"/>
                </a:solidFill>
              </a:rPr>
              <a:t>smiling </a:t>
            </a:r>
            <a:r>
              <a:rPr lang="en-US" altLang="zh-TW" dirty="0" err="1" smtClean="0">
                <a:solidFill>
                  <a:srgbClr val="1616FC"/>
                </a:solidFill>
              </a:rPr>
              <a:t>ni</a:t>
            </a:r>
            <a:r>
              <a:rPr lang="en-US" altLang="zh-TW" dirty="0" smtClean="0">
                <a:solidFill>
                  <a:srgbClr val="1616FC"/>
                </a:solidFill>
              </a:rPr>
              <a:t> </a:t>
            </a:r>
            <a:r>
              <a:rPr lang="en-US" altLang="zh-TW" dirty="0" err="1" smtClean="0">
                <a:solidFill>
                  <a:srgbClr val="1616FC"/>
                </a:solidFill>
              </a:rPr>
              <a:t>smiyuk</a:t>
            </a:r>
            <a:r>
              <a:rPr lang="zh-TW" altLang="en-US" dirty="0" smtClean="0">
                <a:solidFill>
                  <a:srgbClr val="1616FC"/>
                </a:solidFill>
              </a:rPr>
              <a:t>、</a:t>
            </a:r>
            <a:r>
              <a:rPr lang="en-US" altLang="zh-TW" dirty="0" err="1" smtClean="0">
                <a:solidFill>
                  <a:srgbClr val="1616FC"/>
                </a:solidFill>
              </a:rPr>
              <a:t>pspung</a:t>
            </a:r>
            <a:r>
              <a:rPr lang="en-US" altLang="zh-TW" dirty="0" smtClean="0">
                <a:solidFill>
                  <a:srgbClr val="1616FC"/>
                </a:solidFill>
              </a:rPr>
              <a:t> </a:t>
            </a:r>
            <a:r>
              <a:rPr lang="en-US" altLang="zh-TW" dirty="0" err="1" smtClean="0">
                <a:solidFill>
                  <a:srgbClr val="1616FC"/>
                </a:solidFill>
              </a:rPr>
              <a:t>matas</a:t>
            </a:r>
            <a:r>
              <a:rPr lang="zh-TW" altLang="en-US" dirty="0" smtClean="0">
                <a:solidFill>
                  <a:srgbClr val="1616FC"/>
                </a:solidFill>
              </a:rPr>
              <a:t>、</a:t>
            </a:r>
            <a:r>
              <a:rPr lang="en-US" altLang="zh-TW" dirty="0" err="1" smtClean="0">
                <a:solidFill>
                  <a:srgbClr val="1616FC"/>
                </a:solidFill>
              </a:rPr>
              <a:t>qmita</a:t>
            </a:r>
            <a:r>
              <a:rPr lang="en-US" altLang="zh-TW" dirty="0" smtClean="0">
                <a:solidFill>
                  <a:srgbClr val="1616FC"/>
                </a:solidFill>
              </a:rPr>
              <a:t> </a:t>
            </a:r>
            <a:r>
              <a:rPr lang="en-US" altLang="zh-TW" dirty="0" err="1" smtClean="0">
                <a:solidFill>
                  <a:srgbClr val="1616FC"/>
                </a:solidFill>
              </a:rPr>
              <a:t>ni</a:t>
            </a:r>
            <a:r>
              <a:rPr lang="en-US" altLang="zh-TW" dirty="0" smtClean="0">
                <a:solidFill>
                  <a:srgbClr val="1616FC"/>
                </a:solidFill>
              </a:rPr>
              <a:t> </a:t>
            </a:r>
            <a:r>
              <a:rPr lang="en-US" altLang="zh-TW" dirty="0" err="1" smtClean="0">
                <a:solidFill>
                  <a:srgbClr val="1616FC"/>
                </a:solidFill>
              </a:rPr>
              <a:t>rmngaw</a:t>
            </a:r>
            <a:r>
              <a:rPr lang="en-US" altLang="zh-TW" dirty="0" smtClean="0">
                <a:solidFill>
                  <a:srgbClr val="1616FC"/>
                </a:solidFill>
              </a:rPr>
              <a:t> </a:t>
            </a:r>
            <a:r>
              <a:rPr lang="en-US" altLang="zh-TW" dirty="0" err="1" smtClean="0">
                <a:solidFill>
                  <a:srgbClr val="1616FC"/>
                </a:solidFill>
              </a:rPr>
              <a:t>kari</a:t>
            </a:r>
            <a:r>
              <a:rPr lang="zh-TW" altLang="en-US" dirty="0" smtClean="0">
                <a:solidFill>
                  <a:srgbClr val="1616FC"/>
                </a:solidFill>
              </a:rPr>
              <a:t>、</a:t>
            </a:r>
            <a:r>
              <a:rPr lang="en-US" altLang="zh-TW" dirty="0" smtClean="0">
                <a:solidFill>
                  <a:srgbClr val="1616FC"/>
                </a:solidFill>
              </a:rPr>
              <a:t>smiling </a:t>
            </a:r>
            <a:r>
              <a:rPr lang="en-US" altLang="zh-TW" dirty="0" err="1" smtClean="0">
                <a:solidFill>
                  <a:srgbClr val="1616FC"/>
                </a:solidFill>
              </a:rPr>
              <a:t>ni</a:t>
            </a:r>
            <a:r>
              <a:rPr lang="en-US" altLang="zh-TW" dirty="0" smtClean="0">
                <a:solidFill>
                  <a:srgbClr val="1616FC"/>
                </a:solidFill>
              </a:rPr>
              <a:t> </a:t>
            </a:r>
            <a:r>
              <a:rPr lang="en-US" altLang="zh-TW" dirty="0" err="1" smtClean="0">
                <a:solidFill>
                  <a:srgbClr val="1616FC"/>
                </a:solidFill>
              </a:rPr>
              <a:t>matas</a:t>
            </a:r>
            <a:r>
              <a:rPr lang="en-US" altLang="zh-TW" dirty="0" smtClean="0">
                <a:solidFill>
                  <a:srgbClr val="1616FC"/>
                </a:solidFill>
              </a:rPr>
              <a:t> </a:t>
            </a:r>
            <a:r>
              <a:rPr lang="en-US" altLang="zh-TW" dirty="0" err="1" smtClean="0">
                <a:solidFill>
                  <a:srgbClr val="1616FC"/>
                </a:solidFill>
              </a:rPr>
              <a:t>mniq</a:t>
            </a:r>
            <a:r>
              <a:rPr lang="en-US" altLang="zh-TW" dirty="0" smtClean="0">
                <a:solidFill>
                  <a:srgbClr val="1616FC"/>
                </a:solidFill>
              </a:rPr>
              <a:t> </a:t>
            </a:r>
            <a:r>
              <a:rPr lang="en-US" altLang="zh-TW" dirty="0" err="1" smtClean="0">
                <a:solidFill>
                  <a:srgbClr val="1616FC"/>
                </a:solidFill>
              </a:rPr>
              <a:t>ska</a:t>
            </a:r>
            <a:r>
              <a:rPr lang="en-US" altLang="zh-TW" dirty="0" smtClean="0">
                <a:solidFill>
                  <a:srgbClr val="1616FC"/>
                </a:solidFill>
              </a:rPr>
              <a:t> </a:t>
            </a:r>
            <a:r>
              <a:rPr lang="en-US" altLang="zh-TW" dirty="0" err="1" smtClean="0">
                <a:solidFill>
                  <a:srgbClr val="1616FC"/>
                </a:solidFill>
              </a:rPr>
              <a:t>sapah</a:t>
            </a:r>
            <a:r>
              <a:rPr lang="zh-TW" altLang="en-US" dirty="0" smtClean="0">
                <a:solidFill>
                  <a:srgbClr val="1616FC"/>
                </a:solidFill>
              </a:rPr>
              <a:t>、</a:t>
            </a:r>
            <a:r>
              <a:rPr lang="en-US" altLang="zh-TW" dirty="0" err="1" smtClean="0">
                <a:solidFill>
                  <a:srgbClr val="1616FC"/>
                </a:solidFill>
              </a:rPr>
              <a:t>embahang</a:t>
            </a:r>
            <a:r>
              <a:rPr lang="en-US" altLang="zh-TW" dirty="0" smtClean="0">
                <a:solidFill>
                  <a:srgbClr val="1616FC"/>
                </a:solidFill>
              </a:rPr>
              <a:t> </a:t>
            </a:r>
            <a:r>
              <a:rPr lang="en-US" altLang="zh-TW" dirty="0" err="1" smtClean="0">
                <a:solidFill>
                  <a:srgbClr val="1616FC"/>
                </a:solidFill>
              </a:rPr>
              <a:t>ni</a:t>
            </a:r>
            <a:r>
              <a:rPr lang="en-US" altLang="zh-TW" dirty="0" smtClean="0">
                <a:solidFill>
                  <a:srgbClr val="1616FC"/>
                </a:solidFill>
              </a:rPr>
              <a:t> </a:t>
            </a:r>
            <a:r>
              <a:rPr lang="en-US" altLang="zh-TW" dirty="0" err="1" smtClean="0">
                <a:solidFill>
                  <a:srgbClr val="1616FC"/>
                </a:solidFill>
              </a:rPr>
              <a:t>matas</a:t>
            </a:r>
            <a:r>
              <a:rPr lang="en-US" altLang="zh-TW" dirty="0" smtClean="0">
                <a:solidFill>
                  <a:srgbClr val="1616FC"/>
                </a:solidFill>
              </a:rPr>
              <a:t> 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dirty="0" smtClean="0"/>
              <a:t>太魯閣族語教學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err="1" smtClean="0"/>
              <a:t>cmisa</a:t>
            </a:r>
            <a:r>
              <a:rPr lang="en-US" altLang="zh-TW" dirty="0" smtClean="0"/>
              <a:t>  </a:t>
            </a:r>
            <a:r>
              <a:rPr lang="en-US" altLang="zh-TW" dirty="0" err="1" smtClean="0"/>
              <a:t>kari</a:t>
            </a:r>
            <a:r>
              <a:rPr lang="en-US" altLang="zh-TW" dirty="0" smtClean="0"/>
              <a:t>  </a:t>
            </a:r>
            <a:r>
              <a:rPr lang="en-US" altLang="zh-TW" dirty="0" err="1" smtClean="0"/>
              <a:t>truku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zh-TW" altLang="en-US" dirty="0" smtClean="0">
                <a:solidFill>
                  <a:srgbClr val="1616FC"/>
                </a:solidFill>
                <a:hlinkClick r:id="rId2" action="ppaction://hlinkfile"/>
              </a:rPr>
              <a:t>教學方法</a:t>
            </a:r>
            <a:r>
              <a:rPr lang="en-US" altLang="zh-TW" dirty="0" smtClean="0">
                <a:solidFill>
                  <a:srgbClr val="1616FC"/>
                </a:solidFill>
              </a:rPr>
              <a:t>-</a:t>
            </a:r>
            <a:r>
              <a:rPr lang="zh-TW" altLang="en-US" dirty="0" smtClean="0">
                <a:solidFill>
                  <a:srgbClr val="1616FC"/>
                </a:solidFill>
              </a:rPr>
              <a:t>族語教學方法簡介</a:t>
            </a:r>
            <a:r>
              <a:rPr lang="en-US" altLang="zh-TW" dirty="0" smtClean="0">
                <a:solidFill>
                  <a:srgbClr val="1616FC"/>
                </a:solidFill>
              </a:rPr>
              <a:t>1031224</a:t>
            </a:r>
          </a:p>
          <a:p>
            <a:r>
              <a:rPr lang="en-US" altLang="zh-TW" dirty="0" err="1" smtClean="0">
                <a:solidFill>
                  <a:srgbClr val="1616FC"/>
                </a:solidFill>
              </a:rPr>
              <a:t>Bhring</a:t>
            </a:r>
            <a:r>
              <a:rPr lang="en-US" altLang="zh-TW" dirty="0" smtClean="0">
                <a:solidFill>
                  <a:srgbClr val="1616FC"/>
                </a:solidFill>
              </a:rPr>
              <a:t> saw </a:t>
            </a:r>
            <a:r>
              <a:rPr lang="en-US" altLang="zh-TW" dirty="0" err="1" smtClean="0">
                <a:solidFill>
                  <a:srgbClr val="1616FC"/>
                </a:solidFill>
              </a:rPr>
              <a:t>tmgsa</a:t>
            </a:r>
            <a:endParaRPr lang="en-US" altLang="zh-TW" dirty="0" smtClean="0">
              <a:solidFill>
                <a:srgbClr val="1616FC"/>
              </a:solidFill>
            </a:endParaRPr>
          </a:p>
          <a:p>
            <a:r>
              <a:rPr lang="zh-TW" altLang="en-US" dirty="0" smtClean="0">
                <a:solidFill>
                  <a:srgbClr val="1616FC"/>
                </a:solidFill>
                <a:hlinkClick r:id="rId3" action="ppaction://hlinkfile"/>
              </a:rPr>
              <a:t>資訊應用教學教案為例</a:t>
            </a:r>
            <a:endParaRPr lang="en-US" altLang="zh-TW" dirty="0" smtClean="0">
              <a:solidFill>
                <a:srgbClr val="1616FC"/>
              </a:solidFill>
            </a:endParaRPr>
          </a:p>
          <a:p>
            <a:r>
              <a:rPr lang="en-US" altLang="zh-TW" dirty="0" err="1" smtClean="0">
                <a:solidFill>
                  <a:srgbClr val="1616FC"/>
                </a:solidFill>
              </a:rPr>
              <a:t>Elug</a:t>
            </a:r>
            <a:r>
              <a:rPr lang="en-US" altLang="zh-TW" dirty="0" smtClean="0">
                <a:solidFill>
                  <a:srgbClr val="1616FC"/>
                </a:solidFill>
              </a:rPr>
              <a:t> saw </a:t>
            </a:r>
            <a:r>
              <a:rPr lang="en-US" altLang="zh-TW" dirty="0" err="1" smtClean="0">
                <a:solidFill>
                  <a:srgbClr val="1616FC"/>
                </a:solidFill>
              </a:rPr>
              <a:t>uuda</a:t>
            </a:r>
            <a:r>
              <a:rPr lang="en-US" altLang="zh-TW" dirty="0" smtClean="0">
                <a:solidFill>
                  <a:srgbClr val="1616FC"/>
                </a:solidFill>
              </a:rPr>
              <a:t> </a:t>
            </a:r>
            <a:r>
              <a:rPr lang="en-US" altLang="zh-TW" dirty="0" err="1" smtClean="0">
                <a:solidFill>
                  <a:srgbClr val="1616FC"/>
                </a:solidFill>
              </a:rPr>
              <a:t>tmgsa</a:t>
            </a:r>
            <a:r>
              <a:rPr lang="en-US" altLang="zh-TW" dirty="0" smtClean="0">
                <a:solidFill>
                  <a:srgbClr val="1616FC"/>
                </a:solidFill>
              </a:rPr>
              <a:t> , </a:t>
            </a:r>
            <a:r>
              <a:rPr lang="en-US" altLang="zh-TW" dirty="0" err="1" smtClean="0">
                <a:solidFill>
                  <a:srgbClr val="1616FC"/>
                </a:solidFill>
              </a:rPr>
              <a:t>qntaan</a:t>
            </a:r>
            <a:r>
              <a:rPr lang="en-US" altLang="zh-TW" dirty="0" smtClean="0">
                <a:solidFill>
                  <a:srgbClr val="1616FC"/>
                </a:solidFill>
              </a:rPr>
              <a:t> </a:t>
            </a:r>
            <a:r>
              <a:rPr lang="en-US" altLang="zh-TW" dirty="0" err="1" smtClean="0">
                <a:solidFill>
                  <a:srgbClr val="1616FC"/>
                </a:solidFill>
              </a:rPr>
              <a:t>ta</a:t>
            </a:r>
            <a:r>
              <a:rPr lang="en-US" altLang="zh-TW" dirty="0" smtClean="0">
                <a:solidFill>
                  <a:srgbClr val="1616FC"/>
                </a:solidFill>
              </a:rPr>
              <a:t> saw  </a:t>
            </a:r>
            <a:r>
              <a:rPr lang="en-US" altLang="zh-TW" dirty="0" err="1" smtClean="0">
                <a:solidFill>
                  <a:srgbClr val="1616FC"/>
                </a:solidFill>
              </a:rPr>
              <a:t>qnqaya</a:t>
            </a:r>
            <a:r>
              <a:rPr lang="en-US" altLang="zh-TW" dirty="0" smtClean="0">
                <a:solidFill>
                  <a:srgbClr val="1616FC"/>
                </a:solidFill>
              </a:rPr>
              <a:t> </a:t>
            </a:r>
            <a:r>
              <a:rPr lang="en-US" altLang="zh-TW" dirty="0" err="1" smtClean="0">
                <a:solidFill>
                  <a:srgbClr val="1616FC"/>
                </a:solidFill>
              </a:rPr>
              <a:t>jjiyun</a:t>
            </a:r>
            <a:r>
              <a:rPr lang="en-US" altLang="zh-TW" dirty="0" smtClean="0">
                <a:solidFill>
                  <a:srgbClr val="1616FC"/>
                </a:solidFill>
              </a:rPr>
              <a:t> </a:t>
            </a:r>
            <a:r>
              <a:rPr lang="en-US" altLang="zh-TW" dirty="0" err="1" smtClean="0">
                <a:solidFill>
                  <a:srgbClr val="1616FC"/>
                </a:solidFill>
              </a:rPr>
              <a:t>sayang</a:t>
            </a:r>
            <a:r>
              <a:rPr lang="en-US" altLang="zh-TW" dirty="0" smtClean="0">
                <a:solidFill>
                  <a:srgbClr val="1616FC"/>
                </a:solidFill>
              </a:rPr>
              <a:t> .</a:t>
            </a:r>
            <a:endParaRPr lang="en-US" altLang="zh-TW" dirty="0" smtClean="0">
              <a:solidFill>
                <a:srgbClr val="1616FC"/>
              </a:solidFill>
            </a:endParaRPr>
          </a:p>
          <a:p>
            <a:r>
              <a:rPr lang="zh-TW" altLang="en-US" dirty="0" smtClean="0">
                <a:solidFill>
                  <a:srgbClr val="1616FC"/>
                </a:solidFill>
                <a:hlinkClick r:id="rId4" action="ppaction://hlinkfile"/>
              </a:rPr>
              <a:t>族語課文內容學習</a:t>
            </a:r>
            <a:endParaRPr lang="en-US" altLang="zh-TW" dirty="0" smtClean="0">
              <a:solidFill>
                <a:srgbClr val="1616FC"/>
              </a:solidFill>
            </a:endParaRPr>
          </a:p>
          <a:p>
            <a:r>
              <a:rPr lang="en-US" altLang="zh-TW" dirty="0" smtClean="0">
                <a:solidFill>
                  <a:srgbClr val="1616FC"/>
                </a:solidFill>
              </a:rPr>
              <a:t>Kari  </a:t>
            </a:r>
            <a:r>
              <a:rPr lang="en-US" altLang="zh-TW" dirty="0" err="1" smtClean="0">
                <a:solidFill>
                  <a:srgbClr val="1616FC"/>
                </a:solidFill>
              </a:rPr>
              <a:t>slhayan</a:t>
            </a:r>
            <a:endParaRPr lang="en-US" altLang="zh-TW" dirty="0" smtClean="0">
              <a:solidFill>
                <a:srgbClr val="1616FC"/>
              </a:solidFill>
            </a:endParaRPr>
          </a:p>
          <a:p>
            <a:r>
              <a:rPr lang="zh-TW" altLang="en-US" dirty="0" smtClean="0">
                <a:solidFill>
                  <a:srgbClr val="1616FC"/>
                </a:solidFill>
                <a:hlinkClick r:id="rId5" action="ppaction://hlinkfile"/>
              </a:rPr>
              <a:t>族語教學學習</a:t>
            </a:r>
            <a:r>
              <a:rPr lang="zh-TW" altLang="en-US" dirty="0" smtClean="0">
                <a:solidFill>
                  <a:srgbClr val="1616FC"/>
                </a:solidFill>
                <a:hlinkClick r:id="rId5" action="ppaction://hlinkfile"/>
              </a:rPr>
              <a:t>單</a:t>
            </a:r>
            <a:endParaRPr lang="en-US" altLang="zh-TW" dirty="0" smtClean="0">
              <a:solidFill>
                <a:srgbClr val="1616FC"/>
              </a:solidFill>
            </a:endParaRPr>
          </a:p>
          <a:p>
            <a:r>
              <a:rPr lang="en-US" altLang="zh-TW" dirty="0" smtClean="0">
                <a:solidFill>
                  <a:srgbClr val="1616FC"/>
                </a:solidFill>
              </a:rPr>
              <a:t>Kari  </a:t>
            </a:r>
            <a:r>
              <a:rPr lang="en-US" altLang="zh-TW" dirty="0" err="1" smtClean="0">
                <a:solidFill>
                  <a:srgbClr val="1616FC"/>
                </a:solidFill>
              </a:rPr>
              <a:t>ppatas</a:t>
            </a:r>
            <a:r>
              <a:rPr lang="en-US" altLang="zh-TW" dirty="0" smtClean="0">
                <a:solidFill>
                  <a:srgbClr val="1616FC"/>
                </a:solidFill>
              </a:rPr>
              <a:t> </a:t>
            </a:r>
            <a:r>
              <a:rPr lang="en-US" altLang="zh-TW" dirty="0" err="1" smtClean="0">
                <a:solidFill>
                  <a:srgbClr val="1616FC"/>
                </a:solidFill>
              </a:rPr>
              <a:t>ni</a:t>
            </a:r>
            <a:r>
              <a:rPr lang="en-US" altLang="zh-TW" dirty="0" smtClean="0">
                <a:solidFill>
                  <a:srgbClr val="1616FC"/>
                </a:solidFill>
              </a:rPr>
              <a:t> </a:t>
            </a:r>
            <a:r>
              <a:rPr lang="en-US" altLang="zh-TW" dirty="0" err="1" smtClean="0">
                <a:solidFill>
                  <a:srgbClr val="1616FC"/>
                </a:solidFill>
              </a:rPr>
              <a:t>matas</a:t>
            </a:r>
            <a:endParaRPr lang="en-US" altLang="zh-TW" dirty="0" smtClean="0">
              <a:solidFill>
                <a:srgbClr val="1616FC"/>
              </a:solidFill>
            </a:endParaRPr>
          </a:p>
          <a:p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dirty="0" smtClean="0"/>
              <a:t>太魯閣族語教學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err="1" smtClean="0"/>
              <a:t>cmisa</a:t>
            </a:r>
            <a:r>
              <a:rPr lang="en-US" altLang="zh-TW" dirty="0" smtClean="0"/>
              <a:t>  </a:t>
            </a:r>
            <a:r>
              <a:rPr lang="en-US" altLang="zh-TW" dirty="0" err="1" smtClean="0"/>
              <a:t>kari</a:t>
            </a:r>
            <a:r>
              <a:rPr lang="en-US" altLang="zh-TW" dirty="0" smtClean="0"/>
              <a:t>  </a:t>
            </a:r>
            <a:r>
              <a:rPr lang="en-US" altLang="zh-TW" dirty="0" err="1" smtClean="0"/>
              <a:t>truku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zh-TW" altLang="en-US" b="1" dirty="0" smtClean="0"/>
              <a:t>結語</a:t>
            </a:r>
            <a:endParaRPr lang="en-US" altLang="zh-TW" b="1" dirty="0" smtClean="0"/>
          </a:p>
          <a:p>
            <a:pPr>
              <a:buNone/>
            </a:pPr>
            <a:r>
              <a:rPr lang="en-US" altLang="zh-TW" dirty="0" smtClean="0"/>
              <a:t>1.</a:t>
            </a:r>
            <a:r>
              <a:rPr lang="zh-TW" altLang="en-US" dirty="0" smtClean="0"/>
              <a:t>認識孩子</a:t>
            </a:r>
            <a:r>
              <a:rPr lang="zh-TW" altLang="en-US" dirty="0" smtClean="0"/>
              <a:t>的以前、現在與</a:t>
            </a:r>
            <a:r>
              <a:rPr lang="zh-TW" altLang="en-US" dirty="0" smtClean="0"/>
              <a:t>未來</a:t>
            </a:r>
            <a:endParaRPr lang="en-US" altLang="zh-TW" dirty="0" smtClean="0"/>
          </a:p>
          <a:p>
            <a:pPr>
              <a:buNone/>
            </a:pPr>
            <a:r>
              <a:rPr lang="zh-TW" altLang="en-US" dirty="0" smtClean="0"/>
              <a:t> </a:t>
            </a:r>
            <a:r>
              <a:rPr lang="zh-TW" altLang="en-US" dirty="0" smtClean="0"/>
              <a:t> </a:t>
            </a:r>
            <a:r>
              <a:rPr lang="en-US" altLang="zh-TW" dirty="0" err="1" smtClean="0"/>
              <a:t>Klai</a:t>
            </a:r>
            <a:r>
              <a:rPr lang="en-US" altLang="zh-TW" dirty="0" smtClean="0"/>
              <a:t>  </a:t>
            </a:r>
            <a:r>
              <a:rPr lang="en-US" altLang="zh-TW" dirty="0" err="1" smtClean="0"/>
              <a:t>ta</a:t>
            </a:r>
            <a:r>
              <a:rPr lang="en-US" altLang="zh-TW" dirty="0" smtClean="0"/>
              <a:t> bi ka </a:t>
            </a:r>
            <a:r>
              <a:rPr lang="en-US" altLang="zh-TW" dirty="0" err="1" smtClean="0"/>
              <a:t>endaan</a:t>
            </a:r>
            <a:r>
              <a:rPr lang="en-US" altLang="zh-TW" dirty="0" smtClean="0"/>
              <a:t> </a:t>
            </a:r>
            <a:r>
              <a:rPr lang="en-US" altLang="zh-TW" dirty="0" err="1" smtClean="0"/>
              <a:t>lqlaqi</a:t>
            </a:r>
            <a:r>
              <a:rPr lang="en-US" altLang="zh-TW" dirty="0" smtClean="0"/>
              <a:t> </a:t>
            </a:r>
            <a:r>
              <a:rPr lang="en-US" altLang="zh-TW" dirty="0" err="1" smtClean="0"/>
              <a:t>brah</a:t>
            </a:r>
            <a:r>
              <a:rPr lang="en-US" altLang="zh-TW" dirty="0" smtClean="0"/>
              <a:t> </a:t>
            </a:r>
            <a:r>
              <a:rPr lang="en-US" altLang="zh-TW" dirty="0" err="1" smtClean="0"/>
              <a:t>ni</a:t>
            </a:r>
            <a:r>
              <a:rPr lang="en-US" altLang="zh-TW" dirty="0" smtClean="0"/>
              <a:t> </a:t>
            </a:r>
            <a:r>
              <a:rPr lang="en-US" altLang="zh-TW" dirty="0" err="1" smtClean="0"/>
              <a:t>sayang</a:t>
            </a:r>
            <a:r>
              <a:rPr lang="en-US" altLang="zh-TW" dirty="0" smtClean="0"/>
              <a:t> </a:t>
            </a:r>
            <a:r>
              <a:rPr lang="en-US" altLang="zh-TW" dirty="0" err="1" smtClean="0"/>
              <a:t>ni</a:t>
            </a:r>
            <a:r>
              <a:rPr lang="en-US" altLang="zh-TW" dirty="0" smtClean="0"/>
              <a:t> </a:t>
            </a:r>
            <a:r>
              <a:rPr lang="en-US" altLang="zh-TW" dirty="0" err="1" smtClean="0"/>
              <a:t>uuda</a:t>
            </a:r>
            <a:r>
              <a:rPr lang="en-US" altLang="zh-TW" dirty="0" smtClean="0"/>
              <a:t> </a:t>
            </a:r>
            <a:r>
              <a:rPr lang="en-US" altLang="zh-TW" dirty="0" err="1" smtClean="0"/>
              <a:t>enduray</a:t>
            </a:r>
            <a:endParaRPr lang="en-US" altLang="zh-TW" dirty="0" smtClean="0"/>
          </a:p>
          <a:p>
            <a:pPr>
              <a:buNone/>
            </a:pPr>
            <a:endParaRPr lang="en-US" altLang="zh-TW" dirty="0" smtClean="0"/>
          </a:p>
          <a:p>
            <a:pPr>
              <a:buNone/>
            </a:pPr>
            <a:r>
              <a:rPr lang="en-US" altLang="zh-TW" dirty="0" smtClean="0"/>
              <a:t>2.</a:t>
            </a:r>
            <a:r>
              <a:rPr lang="zh-TW" altLang="en-US" dirty="0" smtClean="0"/>
              <a:t>了解孩子的認知與發展與能力指標</a:t>
            </a:r>
            <a:endParaRPr lang="en-US" altLang="zh-TW" dirty="0" smtClean="0"/>
          </a:p>
          <a:p>
            <a:pPr>
              <a:buNone/>
            </a:pPr>
            <a:r>
              <a:rPr lang="en-US" altLang="zh-TW" dirty="0" smtClean="0"/>
              <a:t>   </a:t>
            </a:r>
            <a:r>
              <a:rPr lang="en-US" altLang="zh-TW" dirty="0" err="1" smtClean="0"/>
              <a:t>klaun</a:t>
            </a:r>
            <a:r>
              <a:rPr lang="en-US" altLang="zh-TW" dirty="0" smtClean="0"/>
              <a:t> </a:t>
            </a:r>
            <a:r>
              <a:rPr lang="en-US" altLang="zh-TW" dirty="0" err="1" smtClean="0"/>
              <a:t>ta</a:t>
            </a:r>
            <a:r>
              <a:rPr lang="en-US" altLang="zh-TW" dirty="0" smtClean="0"/>
              <a:t> ka </a:t>
            </a:r>
            <a:r>
              <a:rPr lang="en-US" altLang="zh-TW" dirty="0" err="1" smtClean="0"/>
              <a:t>knkla</a:t>
            </a:r>
            <a:r>
              <a:rPr lang="en-US" altLang="zh-TW" dirty="0" smtClean="0"/>
              <a:t> </a:t>
            </a:r>
            <a:r>
              <a:rPr lang="en-US" altLang="zh-TW" dirty="0" err="1" smtClean="0"/>
              <a:t>lqlaqi</a:t>
            </a:r>
            <a:r>
              <a:rPr lang="en-US" altLang="zh-TW" dirty="0" smtClean="0"/>
              <a:t> </a:t>
            </a:r>
            <a:r>
              <a:rPr lang="en-US" altLang="zh-TW" dirty="0" err="1" smtClean="0"/>
              <a:t>ni</a:t>
            </a:r>
            <a:r>
              <a:rPr lang="en-US" altLang="zh-TW" dirty="0" smtClean="0"/>
              <a:t> </a:t>
            </a:r>
            <a:r>
              <a:rPr lang="en-US" altLang="zh-TW" dirty="0" err="1" smtClean="0"/>
              <a:t>mha</a:t>
            </a:r>
            <a:r>
              <a:rPr lang="en-US" altLang="zh-TW" dirty="0" smtClean="0"/>
              <a:t> saw </a:t>
            </a:r>
            <a:r>
              <a:rPr lang="en-US" altLang="zh-TW" dirty="0" err="1" smtClean="0"/>
              <a:t>suyang</a:t>
            </a:r>
            <a:r>
              <a:rPr lang="en-US" altLang="zh-TW" dirty="0" smtClean="0"/>
              <a:t> </a:t>
            </a:r>
            <a:r>
              <a:rPr lang="en-US" altLang="zh-TW" dirty="0" err="1" smtClean="0"/>
              <a:t>balay</a:t>
            </a:r>
            <a:r>
              <a:rPr lang="en-US" altLang="zh-TW" dirty="0" smtClean="0"/>
              <a:t> </a:t>
            </a:r>
            <a:r>
              <a:rPr lang="en-US" altLang="zh-TW" dirty="0" err="1" smtClean="0"/>
              <a:t>mndakil</a:t>
            </a:r>
            <a:r>
              <a:rPr lang="en-US" altLang="zh-TW" dirty="0" smtClean="0"/>
              <a:t> </a:t>
            </a:r>
            <a:r>
              <a:rPr lang="en-US" altLang="zh-TW" dirty="0" err="1" smtClean="0"/>
              <a:t>ni</a:t>
            </a:r>
            <a:r>
              <a:rPr lang="en-US" altLang="zh-TW" dirty="0" smtClean="0"/>
              <a:t> </a:t>
            </a:r>
            <a:r>
              <a:rPr lang="en-US" altLang="zh-TW" dirty="0" err="1" smtClean="0"/>
              <a:t>biyax</a:t>
            </a:r>
            <a:r>
              <a:rPr lang="en-US" altLang="zh-TW" dirty="0" smtClean="0"/>
              <a:t> </a:t>
            </a:r>
            <a:r>
              <a:rPr lang="en-US" altLang="zh-TW" dirty="0" err="1" smtClean="0"/>
              <a:t>na</a:t>
            </a:r>
            <a:r>
              <a:rPr lang="en-US" altLang="zh-TW" dirty="0" smtClean="0"/>
              <a:t> saw </a:t>
            </a:r>
            <a:r>
              <a:rPr lang="en-US" altLang="zh-TW" dirty="0" err="1" smtClean="0"/>
              <a:t>knkla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dirty="0" smtClean="0"/>
              <a:t>太魯閣族語教學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err="1" smtClean="0"/>
              <a:t>cmisa</a:t>
            </a:r>
            <a:r>
              <a:rPr lang="en-US" altLang="zh-TW" dirty="0" smtClean="0"/>
              <a:t>  </a:t>
            </a:r>
            <a:r>
              <a:rPr lang="en-US" altLang="zh-TW" dirty="0" err="1" smtClean="0"/>
              <a:t>kari</a:t>
            </a:r>
            <a:r>
              <a:rPr lang="en-US" altLang="zh-TW" dirty="0" smtClean="0"/>
              <a:t>  </a:t>
            </a:r>
            <a:r>
              <a:rPr lang="en-US" altLang="zh-TW" dirty="0" err="1" smtClean="0"/>
              <a:t>truku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zh-TW" altLang="en-US" dirty="0" smtClean="0"/>
              <a:t>結語</a:t>
            </a:r>
            <a:endParaRPr lang="en-US" altLang="zh-TW" dirty="0" smtClean="0"/>
          </a:p>
          <a:p>
            <a:pPr>
              <a:buNone/>
            </a:pPr>
            <a:r>
              <a:rPr lang="en-US" altLang="zh-TW" dirty="0" smtClean="0"/>
              <a:t>3</a:t>
            </a:r>
            <a:r>
              <a:rPr lang="en-US" altLang="zh-TW" dirty="0" smtClean="0"/>
              <a:t>.</a:t>
            </a:r>
            <a:r>
              <a:rPr lang="zh-TW" altLang="en-US" dirty="0" smtClean="0"/>
              <a:t>收集語言及文化教材、分類編寫教材</a:t>
            </a:r>
            <a:r>
              <a:rPr lang="zh-TW" altLang="en-US" dirty="0" smtClean="0"/>
              <a:t>教案</a:t>
            </a:r>
            <a:endParaRPr lang="en-US" altLang="zh-TW" dirty="0" smtClean="0"/>
          </a:p>
          <a:p>
            <a:pPr>
              <a:buNone/>
            </a:pPr>
            <a:r>
              <a:rPr lang="en-US" altLang="zh-TW" dirty="0" smtClean="0"/>
              <a:t>  </a:t>
            </a:r>
            <a:r>
              <a:rPr lang="en-US" altLang="zh-TW" dirty="0" err="1" smtClean="0"/>
              <a:t>Pssli</a:t>
            </a:r>
            <a:r>
              <a:rPr lang="en-US" altLang="zh-TW" dirty="0" smtClean="0"/>
              <a:t> </a:t>
            </a:r>
            <a:r>
              <a:rPr lang="en-US" altLang="zh-TW" dirty="0" err="1" smtClean="0"/>
              <a:t>ta</a:t>
            </a:r>
            <a:r>
              <a:rPr lang="en-US" altLang="zh-TW" dirty="0" smtClean="0"/>
              <a:t> </a:t>
            </a:r>
            <a:r>
              <a:rPr lang="en-US" altLang="zh-TW" dirty="0" err="1" smtClean="0"/>
              <a:t>kari</a:t>
            </a:r>
            <a:r>
              <a:rPr lang="en-US" altLang="zh-TW" dirty="0" smtClean="0"/>
              <a:t> </a:t>
            </a:r>
            <a:r>
              <a:rPr lang="en-US" altLang="zh-TW" dirty="0" err="1" smtClean="0"/>
              <a:t>lqlaqi</a:t>
            </a:r>
            <a:r>
              <a:rPr lang="en-US" altLang="zh-TW" dirty="0" smtClean="0"/>
              <a:t> </a:t>
            </a:r>
            <a:r>
              <a:rPr lang="en-US" altLang="zh-TW" dirty="0" err="1" smtClean="0"/>
              <a:t>ni</a:t>
            </a:r>
            <a:r>
              <a:rPr lang="en-US" altLang="zh-TW" dirty="0" smtClean="0"/>
              <a:t> </a:t>
            </a:r>
            <a:r>
              <a:rPr lang="en-US" altLang="zh-TW" dirty="0" err="1" smtClean="0"/>
              <a:t>kari</a:t>
            </a:r>
            <a:r>
              <a:rPr lang="en-US" altLang="zh-TW" dirty="0" smtClean="0"/>
              <a:t> </a:t>
            </a:r>
            <a:r>
              <a:rPr lang="en-US" altLang="zh-TW" dirty="0" err="1" smtClean="0"/>
              <a:t>drudan</a:t>
            </a:r>
            <a:r>
              <a:rPr lang="en-US" altLang="zh-TW" dirty="0" smtClean="0"/>
              <a:t> </a:t>
            </a:r>
            <a:r>
              <a:rPr lang="en-US" altLang="zh-TW" dirty="0" err="1" smtClean="0"/>
              <a:t>ni</a:t>
            </a:r>
            <a:r>
              <a:rPr lang="en-US" altLang="zh-TW" dirty="0" smtClean="0"/>
              <a:t> </a:t>
            </a:r>
            <a:r>
              <a:rPr lang="en-US" altLang="zh-TW" dirty="0" err="1" smtClean="0"/>
              <a:t>kari</a:t>
            </a:r>
            <a:r>
              <a:rPr lang="en-US" altLang="zh-TW" dirty="0" smtClean="0"/>
              <a:t> saw  </a:t>
            </a:r>
            <a:r>
              <a:rPr lang="en-US" altLang="zh-TW" dirty="0" err="1" smtClean="0"/>
              <a:t>uuda</a:t>
            </a:r>
            <a:r>
              <a:rPr lang="en-US" altLang="zh-TW" dirty="0" smtClean="0"/>
              <a:t>  </a:t>
            </a:r>
            <a:r>
              <a:rPr lang="en-US" altLang="zh-TW" dirty="0" err="1" smtClean="0"/>
              <a:t>sbiyaw</a:t>
            </a:r>
            <a:r>
              <a:rPr lang="en-US" altLang="zh-TW" dirty="0" smtClean="0"/>
              <a:t>  </a:t>
            </a:r>
            <a:r>
              <a:rPr lang="en-US" altLang="zh-TW" dirty="0" err="1" smtClean="0"/>
              <a:t>ni</a:t>
            </a:r>
            <a:r>
              <a:rPr lang="en-US" altLang="zh-TW" dirty="0" smtClean="0"/>
              <a:t>  </a:t>
            </a:r>
            <a:r>
              <a:rPr lang="en-US" altLang="zh-TW" dirty="0" err="1" smtClean="0"/>
              <a:t>gaya</a:t>
            </a:r>
            <a:r>
              <a:rPr lang="en-US" altLang="zh-TW" dirty="0" smtClean="0"/>
              <a:t>  </a:t>
            </a:r>
            <a:r>
              <a:rPr lang="en-US" altLang="zh-TW" dirty="0" err="1" smtClean="0"/>
              <a:t>rudan</a:t>
            </a:r>
            <a:r>
              <a:rPr lang="en-US" altLang="zh-TW" dirty="0" smtClean="0"/>
              <a:t> .  </a:t>
            </a:r>
            <a:endParaRPr lang="en-US" altLang="zh-TW" dirty="0" smtClean="0"/>
          </a:p>
          <a:p>
            <a:pPr>
              <a:buNone/>
            </a:pPr>
            <a:r>
              <a:rPr lang="en-US" altLang="zh-TW" dirty="0" smtClean="0"/>
              <a:t>4.</a:t>
            </a:r>
            <a:r>
              <a:rPr lang="zh-TW" altLang="en-US" dirty="0" smtClean="0"/>
              <a:t>族語復振從我和你開始</a:t>
            </a:r>
            <a:r>
              <a:rPr lang="en-US" altLang="zh-TW" dirty="0" smtClean="0"/>
              <a:t>-</a:t>
            </a:r>
            <a:r>
              <a:rPr lang="zh-TW" altLang="en-US" dirty="0" smtClean="0"/>
              <a:t>家庭、社區、學校、部落鄉鎮及社會，一定要大家一起動起來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>
              <a:buNone/>
            </a:pPr>
            <a:r>
              <a:rPr lang="en-US" altLang="zh-TW" dirty="0" smtClean="0"/>
              <a:t> </a:t>
            </a:r>
            <a:r>
              <a:rPr lang="en-US" altLang="zh-TW" dirty="0" smtClean="0"/>
              <a:t> </a:t>
            </a:r>
            <a:r>
              <a:rPr lang="en-US" altLang="zh-TW" dirty="0" err="1" smtClean="0"/>
              <a:t>Pstutuy</a:t>
            </a:r>
            <a:r>
              <a:rPr lang="en-US" altLang="zh-TW" dirty="0" smtClean="0"/>
              <a:t> </a:t>
            </a:r>
            <a:r>
              <a:rPr lang="en-US" altLang="zh-TW" dirty="0" err="1" smtClean="0"/>
              <a:t>ta</a:t>
            </a:r>
            <a:r>
              <a:rPr lang="en-US" altLang="zh-TW" dirty="0" smtClean="0"/>
              <a:t> </a:t>
            </a:r>
            <a:r>
              <a:rPr lang="en-US" altLang="zh-TW" dirty="0" err="1" smtClean="0"/>
              <a:t>kari</a:t>
            </a:r>
            <a:r>
              <a:rPr lang="en-US" altLang="zh-TW" dirty="0" smtClean="0"/>
              <a:t> </a:t>
            </a:r>
            <a:r>
              <a:rPr lang="en-US" altLang="zh-TW" dirty="0" err="1" smtClean="0"/>
              <a:t>ta</a:t>
            </a:r>
            <a:r>
              <a:rPr lang="en-US" altLang="zh-TW" dirty="0" smtClean="0"/>
              <a:t> </a:t>
            </a:r>
            <a:r>
              <a:rPr lang="en-US" altLang="zh-TW" dirty="0" err="1" smtClean="0"/>
              <a:t>nanaq</a:t>
            </a:r>
            <a:r>
              <a:rPr lang="en-US" altLang="zh-TW" dirty="0" smtClean="0"/>
              <a:t> o , </a:t>
            </a:r>
            <a:r>
              <a:rPr lang="en-US" altLang="zh-TW" dirty="0" err="1" smtClean="0"/>
              <a:t>paah</a:t>
            </a:r>
            <a:r>
              <a:rPr lang="en-US" altLang="zh-TW" dirty="0" smtClean="0"/>
              <a:t> saw </a:t>
            </a:r>
            <a:r>
              <a:rPr lang="en-US" altLang="zh-TW" dirty="0" err="1" smtClean="0"/>
              <a:t>yaku</a:t>
            </a:r>
            <a:r>
              <a:rPr lang="en-US" altLang="zh-TW" dirty="0" smtClean="0"/>
              <a:t> </a:t>
            </a:r>
            <a:r>
              <a:rPr lang="en-US" altLang="zh-TW" dirty="0" err="1" smtClean="0"/>
              <a:t>ni</a:t>
            </a:r>
            <a:r>
              <a:rPr lang="en-US" altLang="zh-TW" dirty="0" smtClean="0"/>
              <a:t> </a:t>
            </a:r>
            <a:r>
              <a:rPr lang="en-US" altLang="zh-TW" dirty="0" err="1" smtClean="0"/>
              <a:t>isu</a:t>
            </a:r>
            <a:r>
              <a:rPr lang="en-US" altLang="zh-TW" dirty="0" smtClean="0"/>
              <a:t> </a:t>
            </a:r>
            <a:r>
              <a:rPr lang="en-US" altLang="zh-TW" dirty="0" err="1" smtClean="0"/>
              <a:t>ni</a:t>
            </a:r>
            <a:r>
              <a:rPr lang="en-US" altLang="zh-TW" dirty="0" smtClean="0"/>
              <a:t> </a:t>
            </a:r>
            <a:r>
              <a:rPr lang="en-US" altLang="zh-TW" dirty="0" err="1" smtClean="0"/>
              <a:t>ska</a:t>
            </a:r>
            <a:r>
              <a:rPr lang="en-US" altLang="zh-TW" dirty="0" smtClean="0"/>
              <a:t> </a:t>
            </a:r>
            <a:r>
              <a:rPr lang="en-US" altLang="zh-TW" dirty="0" err="1" smtClean="0"/>
              <a:t>ruwan</a:t>
            </a:r>
            <a:r>
              <a:rPr lang="en-US" altLang="zh-TW" dirty="0" smtClean="0"/>
              <a:t> </a:t>
            </a:r>
            <a:r>
              <a:rPr lang="en-US" altLang="zh-TW" dirty="0" err="1" smtClean="0"/>
              <a:t>sapah</a:t>
            </a:r>
            <a:r>
              <a:rPr lang="en-US" altLang="zh-TW" dirty="0" smtClean="0"/>
              <a:t> </a:t>
            </a:r>
            <a:r>
              <a:rPr lang="en-US" altLang="zh-TW" dirty="0" err="1" smtClean="0"/>
              <a:t>ni</a:t>
            </a:r>
            <a:r>
              <a:rPr lang="en-US" altLang="zh-TW" dirty="0" smtClean="0"/>
              <a:t> </a:t>
            </a:r>
            <a:r>
              <a:rPr lang="en-US" altLang="zh-TW" dirty="0" err="1" smtClean="0"/>
              <a:t>alang</a:t>
            </a:r>
            <a:r>
              <a:rPr lang="en-US" altLang="zh-TW" dirty="0" smtClean="0"/>
              <a:t> </a:t>
            </a:r>
            <a:r>
              <a:rPr lang="en-US" altLang="zh-TW" dirty="0" err="1" smtClean="0"/>
              <a:t>ni</a:t>
            </a:r>
            <a:r>
              <a:rPr lang="en-US" altLang="zh-TW" dirty="0" smtClean="0"/>
              <a:t> </a:t>
            </a:r>
            <a:r>
              <a:rPr lang="en-US" altLang="zh-TW" dirty="0" err="1" smtClean="0"/>
              <a:t>slhayan</a:t>
            </a:r>
            <a:r>
              <a:rPr lang="en-US" altLang="zh-TW" dirty="0" smtClean="0"/>
              <a:t> </a:t>
            </a:r>
            <a:r>
              <a:rPr lang="en-US" altLang="zh-TW" dirty="0" err="1" smtClean="0"/>
              <a:t>ptasan</a:t>
            </a:r>
            <a:r>
              <a:rPr lang="en-US" altLang="zh-TW" dirty="0" smtClean="0"/>
              <a:t> </a:t>
            </a:r>
            <a:r>
              <a:rPr lang="en-US" altLang="zh-TW" dirty="0" err="1" smtClean="0"/>
              <a:t>ni</a:t>
            </a:r>
            <a:r>
              <a:rPr lang="en-US" altLang="zh-TW" dirty="0" smtClean="0"/>
              <a:t> </a:t>
            </a:r>
            <a:r>
              <a:rPr lang="en-US" altLang="zh-TW" dirty="0" err="1" smtClean="0"/>
              <a:t>paru</a:t>
            </a:r>
            <a:r>
              <a:rPr lang="en-US" altLang="zh-TW" dirty="0" smtClean="0"/>
              <a:t> </a:t>
            </a:r>
            <a:r>
              <a:rPr lang="en-US" altLang="zh-TW" dirty="0" err="1" smtClean="0"/>
              <a:t>alang</a:t>
            </a:r>
            <a:r>
              <a:rPr lang="en-US" altLang="zh-TW" dirty="0" smtClean="0"/>
              <a:t> , </a:t>
            </a:r>
            <a:r>
              <a:rPr lang="en-US" altLang="zh-TW" dirty="0" err="1" smtClean="0"/>
              <a:t>psdayaw</a:t>
            </a:r>
            <a:r>
              <a:rPr lang="en-US" altLang="zh-TW" dirty="0" smtClean="0"/>
              <a:t> </a:t>
            </a:r>
            <a:r>
              <a:rPr lang="en-US" altLang="zh-TW" dirty="0" err="1" smtClean="0"/>
              <a:t>ta</a:t>
            </a:r>
            <a:r>
              <a:rPr lang="en-US" altLang="zh-TW" dirty="0" smtClean="0"/>
              <a:t> kana </a:t>
            </a:r>
            <a:r>
              <a:rPr lang="en-US" altLang="zh-TW" dirty="0" err="1" smtClean="0"/>
              <a:t>ni</a:t>
            </a:r>
            <a:r>
              <a:rPr lang="en-US" altLang="zh-TW" dirty="0" smtClean="0"/>
              <a:t> </a:t>
            </a:r>
            <a:r>
              <a:rPr lang="en-US" altLang="zh-TW" dirty="0" err="1" smtClean="0"/>
              <a:t>pstutuy</a:t>
            </a:r>
            <a:r>
              <a:rPr lang="en-US" altLang="zh-TW" dirty="0" smtClean="0"/>
              <a:t> </a:t>
            </a:r>
            <a:r>
              <a:rPr lang="en-US" altLang="zh-TW" dirty="0" err="1" smtClean="0"/>
              <a:t>ta</a:t>
            </a:r>
            <a:r>
              <a:rPr lang="en-US" altLang="zh-TW" dirty="0" smtClean="0"/>
              <a:t> kana .</a:t>
            </a:r>
            <a:endParaRPr lang="en-US" altLang="zh-TW" dirty="0" smtClean="0"/>
          </a:p>
          <a:p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dirty="0" smtClean="0"/>
              <a:t>太魯閣族語教學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err="1" smtClean="0"/>
              <a:t>cmisa</a:t>
            </a:r>
            <a:r>
              <a:rPr lang="en-US" altLang="zh-TW" dirty="0" smtClean="0"/>
              <a:t>  </a:t>
            </a:r>
            <a:r>
              <a:rPr lang="en-US" altLang="zh-TW" dirty="0" err="1" smtClean="0"/>
              <a:t>kari</a:t>
            </a:r>
            <a:r>
              <a:rPr lang="en-US" altLang="zh-TW" dirty="0" smtClean="0"/>
              <a:t>  </a:t>
            </a:r>
            <a:r>
              <a:rPr lang="en-US" altLang="zh-TW" dirty="0" err="1" smtClean="0"/>
              <a:t>truku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zh-TW" altLang="en-US" dirty="0" smtClean="0"/>
              <a:t>結語</a:t>
            </a:r>
            <a:endParaRPr lang="en-US" altLang="zh-TW" dirty="0" smtClean="0"/>
          </a:p>
          <a:p>
            <a:pPr>
              <a:buNone/>
            </a:pPr>
            <a:r>
              <a:rPr lang="en-US" altLang="zh-TW" dirty="0" smtClean="0"/>
              <a:t>5</a:t>
            </a:r>
            <a:r>
              <a:rPr lang="en-US" altLang="zh-TW" dirty="0" smtClean="0"/>
              <a:t>.</a:t>
            </a:r>
            <a:r>
              <a:rPr lang="zh-TW" altLang="en-US" dirty="0" smtClean="0"/>
              <a:t>成立族語教師團隊，互相學習</a:t>
            </a:r>
            <a:r>
              <a:rPr lang="zh-TW" altLang="en-US" dirty="0" smtClean="0"/>
              <a:t>成長</a:t>
            </a:r>
            <a:endParaRPr lang="en-US" altLang="zh-TW" dirty="0" smtClean="0"/>
          </a:p>
          <a:p>
            <a:pPr>
              <a:buNone/>
            </a:pPr>
            <a:r>
              <a:rPr lang="en-US" altLang="zh-TW" dirty="0" smtClean="0"/>
              <a:t>  </a:t>
            </a:r>
            <a:r>
              <a:rPr lang="en-US" altLang="zh-TW" dirty="0" err="1" smtClean="0"/>
              <a:t>Phiyug</a:t>
            </a:r>
            <a:r>
              <a:rPr lang="en-US" altLang="zh-TW" dirty="0" smtClean="0"/>
              <a:t> </a:t>
            </a:r>
            <a:r>
              <a:rPr lang="en-US" altLang="zh-TW" dirty="0" err="1" smtClean="0"/>
              <a:t>ta</a:t>
            </a:r>
            <a:r>
              <a:rPr lang="en-US" altLang="zh-TW" dirty="0" smtClean="0"/>
              <a:t> </a:t>
            </a:r>
            <a:r>
              <a:rPr lang="en-US" altLang="zh-TW" dirty="0" err="1" smtClean="0"/>
              <a:t>qnpringan</a:t>
            </a:r>
            <a:r>
              <a:rPr lang="en-US" altLang="zh-TW" dirty="0" smtClean="0"/>
              <a:t> </a:t>
            </a:r>
            <a:r>
              <a:rPr lang="en-US" altLang="zh-TW" dirty="0" err="1" smtClean="0"/>
              <a:t>emptgsa</a:t>
            </a:r>
            <a:r>
              <a:rPr lang="en-US" altLang="zh-TW" dirty="0" smtClean="0"/>
              <a:t> , </a:t>
            </a:r>
            <a:r>
              <a:rPr lang="en-US" altLang="zh-TW" dirty="0" err="1" smtClean="0"/>
              <a:t>psupu</a:t>
            </a:r>
            <a:r>
              <a:rPr lang="en-US" altLang="zh-TW" dirty="0" smtClean="0"/>
              <a:t> </a:t>
            </a:r>
            <a:r>
              <a:rPr lang="en-US" altLang="zh-TW" dirty="0" err="1" smtClean="0"/>
              <a:t>smluhay</a:t>
            </a:r>
            <a:r>
              <a:rPr lang="en-US" altLang="zh-TW" dirty="0" smtClean="0"/>
              <a:t> </a:t>
            </a:r>
            <a:r>
              <a:rPr lang="en-US" altLang="zh-TW" dirty="0" err="1" smtClean="0"/>
              <a:t>ni</a:t>
            </a:r>
            <a:r>
              <a:rPr lang="en-US" altLang="zh-TW" dirty="0" smtClean="0"/>
              <a:t> </a:t>
            </a:r>
            <a:r>
              <a:rPr lang="en-US" altLang="zh-TW" dirty="0" err="1" smtClean="0"/>
              <a:t>kkla</a:t>
            </a:r>
            <a:r>
              <a:rPr lang="en-US" altLang="zh-TW" dirty="0" smtClean="0"/>
              <a:t> saw </a:t>
            </a:r>
            <a:r>
              <a:rPr lang="en-US" altLang="zh-TW" dirty="0" err="1" smtClean="0"/>
              <a:t>uuda</a:t>
            </a:r>
            <a:r>
              <a:rPr lang="en-US" altLang="zh-TW" dirty="0" smtClean="0"/>
              <a:t> </a:t>
            </a:r>
            <a:r>
              <a:rPr lang="en-US" altLang="zh-TW" dirty="0" err="1" smtClean="0"/>
              <a:t>tmgsa</a:t>
            </a:r>
            <a:r>
              <a:rPr lang="en-US" altLang="zh-TW" dirty="0" smtClean="0"/>
              <a:t> .</a:t>
            </a:r>
            <a:endParaRPr lang="en-US" altLang="zh-TW" dirty="0" smtClean="0"/>
          </a:p>
          <a:p>
            <a:pPr>
              <a:buNone/>
            </a:pPr>
            <a:r>
              <a:rPr lang="en-US" altLang="zh-TW" dirty="0" smtClean="0"/>
              <a:t>6</a:t>
            </a:r>
            <a:r>
              <a:rPr lang="en-US" altLang="zh-TW" dirty="0" smtClean="0"/>
              <a:t>.</a:t>
            </a:r>
            <a:r>
              <a:rPr lang="zh-TW" altLang="en-US" dirty="0" smtClean="0"/>
              <a:t>成立鄉族語指導委員，推動鄉轄族語教育活動</a:t>
            </a:r>
            <a:endParaRPr lang="en-US" altLang="zh-TW" dirty="0" smtClean="0"/>
          </a:p>
          <a:p>
            <a:r>
              <a:rPr lang="en-US" altLang="zh-TW" dirty="0" err="1" smtClean="0"/>
              <a:t>Phiyug</a:t>
            </a:r>
            <a:r>
              <a:rPr lang="en-US" altLang="zh-TW" dirty="0" smtClean="0"/>
              <a:t> </a:t>
            </a:r>
            <a:r>
              <a:rPr lang="en-US" altLang="zh-TW" dirty="0" err="1" smtClean="0"/>
              <a:t>ta</a:t>
            </a:r>
            <a:r>
              <a:rPr lang="en-US" altLang="zh-TW" dirty="0" smtClean="0"/>
              <a:t> </a:t>
            </a:r>
            <a:r>
              <a:rPr lang="en-US" altLang="zh-TW" dirty="0" err="1" smtClean="0"/>
              <a:t>qnpringan</a:t>
            </a:r>
            <a:r>
              <a:rPr lang="en-US" altLang="zh-TW" dirty="0" smtClean="0"/>
              <a:t> </a:t>
            </a:r>
            <a:r>
              <a:rPr lang="en-US" altLang="zh-TW" dirty="0" err="1" smtClean="0"/>
              <a:t>tmgsa</a:t>
            </a:r>
            <a:r>
              <a:rPr lang="en-US" altLang="zh-TW" dirty="0" smtClean="0"/>
              <a:t> </a:t>
            </a:r>
            <a:r>
              <a:rPr lang="en-US" altLang="zh-TW" dirty="0" err="1" smtClean="0"/>
              <a:t>kari</a:t>
            </a:r>
            <a:r>
              <a:rPr lang="en-US" altLang="zh-TW" dirty="0" smtClean="0"/>
              <a:t> , </a:t>
            </a:r>
            <a:r>
              <a:rPr lang="en-US" altLang="zh-TW" dirty="0" err="1" smtClean="0"/>
              <a:t>mniq</a:t>
            </a:r>
            <a:r>
              <a:rPr lang="en-US" altLang="zh-TW" dirty="0" smtClean="0"/>
              <a:t> saw </a:t>
            </a:r>
            <a:r>
              <a:rPr lang="en-US" altLang="zh-TW" dirty="0" err="1" smtClean="0"/>
              <a:t>kmlawa</a:t>
            </a:r>
            <a:r>
              <a:rPr lang="en-US" altLang="zh-TW" dirty="0" smtClean="0"/>
              <a:t> </a:t>
            </a:r>
            <a:r>
              <a:rPr lang="en-US" altLang="zh-TW" dirty="0" err="1" smtClean="0"/>
              <a:t>alang</a:t>
            </a:r>
            <a:r>
              <a:rPr lang="en-US" altLang="zh-TW" dirty="0" smtClean="0"/>
              <a:t> , </a:t>
            </a:r>
            <a:r>
              <a:rPr lang="en-US" altLang="zh-TW" dirty="0" err="1" smtClean="0"/>
              <a:t>pstutuy</a:t>
            </a:r>
            <a:r>
              <a:rPr lang="en-US" altLang="zh-TW" dirty="0" smtClean="0"/>
              <a:t> </a:t>
            </a:r>
            <a:r>
              <a:rPr lang="en-US" altLang="zh-TW" dirty="0" err="1" smtClean="0"/>
              <a:t>uuda</a:t>
            </a:r>
            <a:r>
              <a:rPr lang="en-US" altLang="zh-TW" dirty="0" smtClean="0"/>
              <a:t> saw </a:t>
            </a:r>
            <a:r>
              <a:rPr lang="en-US" altLang="zh-TW" dirty="0" err="1" smtClean="0"/>
              <a:t>qpahun</a:t>
            </a:r>
            <a:r>
              <a:rPr lang="en-US" altLang="zh-TW" dirty="0" smtClean="0"/>
              <a:t> </a:t>
            </a:r>
            <a:r>
              <a:rPr lang="en-US" altLang="zh-TW" dirty="0" err="1" smtClean="0"/>
              <a:t>kari</a:t>
            </a:r>
            <a:r>
              <a:rPr lang="en-US" altLang="zh-TW" dirty="0" smtClean="0"/>
              <a:t> </a:t>
            </a:r>
            <a:r>
              <a:rPr lang="en-US" altLang="zh-TW" dirty="0" err="1" smtClean="0"/>
              <a:t>ta</a:t>
            </a:r>
            <a:r>
              <a:rPr lang="en-US" altLang="zh-TW" dirty="0" smtClean="0"/>
              <a:t> </a:t>
            </a:r>
            <a:r>
              <a:rPr lang="en-US" altLang="zh-TW" dirty="0" err="1" smtClean="0"/>
              <a:t>truku</a:t>
            </a:r>
            <a:r>
              <a:rPr lang="en-US" altLang="zh-TW" dirty="0" smtClean="0"/>
              <a:t> .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dirty="0" smtClean="0"/>
              <a:t>太魯閣族語教學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err="1" smtClean="0"/>
              <a:t>cmisa</a:t>
            </a:r>
            <a:r>
              <a:rPr lang="en-US" altLang="zh-TW" dirty="0" smtClean="0"/>
              <a:t>  </a:t>
            </a:r>
            <a:r>
              <a:rPr lang="en-US" altLang="zh-TW" dirty="0" err="1" smtClean="0"/>
              <a:t>kari</a:t>
            </a:r>
            <a:r>
              <a:rPr lang="en-US" altLang="zh-TW" dirty="0" smtClean="0"/>
              <a:t>  </a:t>
            </a:r>
            <a:r>
              <a:rPr lang="en-US" altLang="zh-TW" dirty="0" err="1" smtClean="0"/>
              <a:t>truku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435608" y="1844824"/>
            <a:ext cx="6880808" cy="4403576"/>
          </a:xfrm>
        </p:spPr>
        <p:txBody>
          <a:bodyPr>
            <a:normAutofit fontScale="85000" lnSpcReduction="20000"/>
          </a:bodyPr>
          <a:lstStyle/>
          <a:p>
            <a:r>
              <a:rPr lang="zh-TW" altLang="en-US" dirty="0" smtClean="0"/>
              <a:t>意見交流及</a:t>
            </a:r>
            <a:r>
              <a:rPr lang="zh-TW" altLang="en-US" dirty="0" smtClean="0"/>
              <a:t>討論</a:t>
            </a:r>
            <a:endParaRPr lang="en-US" altLang="zh-TW" dirty="0" smtClean="0"/>
          </a:p>
          <a:p>
            <a:r>
              <a:rPr lang="en-US" altLang="zh-TW" dirty="0" err="1" smtClean="0"/>
              <a:t>Pssiling</a:t>
            </a:r>
            <a:r>
              <a:rPr lang="en-US" altLang="zh-TW" dirty="0" smtClean="0"/>
              <a:t> </a:t>
            </a:r>
            <a:r>
              <a:rPr lang="en-US" altLang="zh-TW" dirty="0" err="1" smtClean="0"/>
              <a:t>ni</a:t>
            </a:r>
            <a:r>
              <a:rPr lang="en-US" altLang="zh-TW" dirty="0" smtClean="0"/>
              <a:t> </a:t>
            </a:r>
            <a:r>
              <a:rPr lang="en-US" altLang="zh-TW" dirty="0" err="1" smtClean="0"/>
              <a:t>pprngaw</a:t>
            </a:r>
            <a:r>
              <a:rPr lang="en-US" altLang="zh-TW" dirty="0" smtClean="0"/>
              <a:t> </a:t>
            </a:r>
            <a:r>
              <a:rPr lang="en-US" altLang="zh-TW" dirty="0" err="1" smtClean="0"/>
              <a:t>ta</a:t>
            </a:r>
            <a:r>
              <a:rPr lang="en-US" altLang="zh-TW" dirty="0" smtClean="0"/>
              <a:t> </a:t>
            </a:r>
            <a:r>
              <a:rPr lang="en-US" altLang="zh-TW" dirty="0" err="1" smtClean="0"/>
              <a:t>kari</a:t>
            </a:r>
            <a:endParaRPr lang="en-US" altLang="zh-TW" dirty="0" smtClean="0"/>
          </a:p>
          <a:p>
            <a:r>
              <a:rPr lang="zh-TW" altLang="en-US" dirty="0" smtClean="0"/>
              <a:t>從現在開始感動起來，燃燒族</a:t>
            </a:r>
            <a:r>
              <a:rPr lang="zh-TW" altLang="en-US" dirty="0" smtClean="0"/>
              <a:t>語復振工作</a:t>
            </a:r>
            <a:r>
              <a:rPr lang="zh-TW" altLang="en-US" dirty="0" smtClean="0"/>
              <a:t>的使命，毛利族語可以，</a:t>
            </a:r>
            <a:r>
              <a:rPr lang="zh-TW" altLang="en-US" dirty="0" smtClean="0"/>
              <a:t>我們太魯閣族語一定</a:t>
            </a:r>
            <a:r>
              <a:rPr lang="zh-TW" altLang="en-US" dirty="0" smtClean="0"/>
              <a:t>也可以的，加油</a:t>
            </a:r>
            <a:r>
              <a:rPr lang="zh-TW" altLang="en-US" dirty="0" smtClean="0"/>
              <a:t>！</a:t>
            </a:r>
            <a:endParaRPr lang="en-US" altLang="zh-TW" dirty="0" smtClean="0"/>
          </a:p>
          <a:p>
            <a:r>
              <a:rPr lang="en-US" altLang="zh-TW" dirty="0" err="1" smtClean="0"/>
              <a:t>Paah</a:t>
            </a:r>
            <a:r>
              <a:rPr lang="en-US" altLang="zh-TW" dirty="0" smtClean="0"/>
              <a:t> </a:t>
            </a:r>
            <a:r>
              <a:rPr lang="en-US" altLang="zh-TW" dirty="0" err="1" smtClean="0"/>
              <a:t>ta</a:t>
            </a:r>
            <a:r>
              <a:rPr lang="en-US" altLang="zh-TW" dirty="0" smtClean="0"/>
              <a:t> </a:t>
            </a:r>
            <a:r>
              <a:rPr lang="en-US" altLang="zh-TW" dirty="0" err="1" smtClean="0"/>
              <a:t>sayang</a:t>
            </a:r>
            <a:r>
              <a:rPr lang="en-US" altLang="zh-TW" dirty="0" smtClean="0"/>
              <a:t> , </a:t>
            </a:r>
            <a:r>
              <a:rPr lang="en-US" altLang="zh-TW" dirty="0" err="1" smtClean="0"/>
              <a:t>pstutuy</a:t>
            </a:r>
            <a:r>
              <a:rPr lang="en-US" altLang="zh-TW" dirty="0" smtClean="0"/>
              <a:t> </a:t>
            </a:r>
            <a:r>
              <a:rPr lang="en-US" altLang="zh-TW" dirty="0" err="1" smtClean="0"/>
              <a:t>ta</a:t>
            </a:r>
            <a:r>
              <a:rPr lang="en-US" altLang="zh-TW" dirty="0" smtClean="0"/>
              <a:t> </a:t>
            </a:r>
            <a:r>
              <a:rPr lang="en-US" altLang="zh-TW" dirty="0" err="1" smtClean="0"/>
              <a:t>ni</a:t>
            </a:r>
            <a:r>
              <a:rPr lang="en-US" altLang="zh-TW" dirty="0" smtClean="0"/>
              <a:t> , </a:t>
            </a:r>
            <a:r>
              <a:rPr lang="en-US" altLang="zh-TW" dirty="0" err="1" smtClean="0"/>
              <a:t>psbiyax</a:t>
            </a:r>
            <a:r>
              <a:rPr lang="en-US" altLang="zh-TW" dirty="0" smtClean="0"/>
              <a:t> </a:t>
            </a:r>
            <a:r>
              <a:rPr lang="en-US" altLang="zh-TW" dirty="0" err="1" smtClean="0"/>
              <a:t>ta</a:t>
            </a:r>
            <a:r>
              <a:rPr lang="en-US" altLang="zh-TW" dirty="0" smtClean="0"/>
              <a:t> </a:t>
            </a:r>
            <a:r>
              <a:rPr lang="en-US" altLang="zh-TW" dirty="0" err="1" smtClean="0"/>
              <a:t>rmngaw</a:t>
            </a:r>
            <a:r>
              <a:rPr lang="en-US" altLang="zh-TW" dirty="0" smtClean="0"/>
              <a:t> </a:t>
            </a:r>
            <a:r>
              <a:rPr lang="en-US" altLang="zh-TW" dirty="0" err="1" smtClean="0"/>
              <a:t>kari</a:t>
            </a:r>
            <a:r>
              <a:rPr lang="en-US" altLang="zh-TW" dirty="0" smtClean="0"/>
              <a:t> </a:t>
            </a:r>
            <a:r>
              <a:rPr lang="en-US" altLang="zh-TW" dirty="0" err="1" smtClean="0"/>
              <a:t>ta</a:t>
            </a:r>
            <a:r>
              <a:rPr lang="en-US" altLang="zh-TW" dirty="0" smtClean="0"/>
              <a:t> </a:t>
            </a:r>
            <a:r>
              <a:rPr lang="en-US" altLang="zh-TW" dirty="0" err="1" smtClean="0"/>
              <a:t>nanaq</a:t>
            </a:r>
            <a:r>
              <a:rPr lang="en-US" altLang="zh-TW" dirty="0" smtClean="0"/>
              <a:t> , </a:t>
            </a:r>
            <a:r>
              <a:rPr lang="en-US" altLang="zh-TW" dirty="0" err="1" smtClean="0"/>
              <a:t>tduwa</a:t>
            </a:r>
            <a:r>
              <a:rPr lang="en-US" altLang="zh-TW" dirty="0" smtClean="0"/>
              <a:t> ka </a:t>
            </a:r>
            <a:r>
              <a:rPr lang="en-US" altLang="zh-TW" dirty="0" err="1" smtClean="0"/>
              <a:t>kari</a:t>
            </a:r>
            <a:r>
              <a:rPr lang="en-US" altLang="zh-TW" dirty="0" smtClean="0"/>
              <a:t> </a:t>
            </a:r>
            <a:r>
              <a:rPr lang="en-US" altLang="zh-TW" dirty="0" err="1" smtClean="0"/>
              <a:t>mawri</a:t>
            </a:r>
            <a:r>
              <a:rPr lang="en-US" altLang="zh-TW" dirty="0" smtClean="0"/>
              <a:t> o , </a:t>
            </a:r>
            <a:r>
              <a:rPr lang="en-US" altLang="zh-TW" dirty="0" err="1" smtClean="0"/>
              <a:t>ida</a:t>
            </a:r>
            <a:r>
              <a:rPr lang="en-US" altLang="zh-TW" dirty="0" smtClean="0"/>
              <a:t> </a:t>
            </a:r>
            <a:r>
              <a:rPr lang="en-US" altLang="zh-TW" dirty="0" err="1" smtClean="0"/>
              <a:t>mowda</a:t>
            </a:r>
            <a:r>
              <a:rPr lang="en-US" altLang="zh-TW" dirty="0" smtClean="0"/>
              <a:t> ka </a:t>
            </a:r>
            <a:r>
              <a:rPr lang="en-US" altLang="zh-TW" dirty="0" err="1" smtClean="0"/>
              <a:t>kari</a:t>
            </a:r>
            <a:r>
              <a:rPr lang="en-US" altLang="zh-TW" dirty="0" smtClean="0"/>
              <a:t> </a:t>
            </a:r>
            <a:r>
              <a:rPr lang="en-US" altLang="zh-TW" dirty="0" err="1" smtClean="0"/>
              <a:t>ta</a:t>
            </a:r>
            <a:r>
              <a:rPr lang="en-US" altLang="zh-TW" dirty="0" smtClean="0"/>
              <a:t> </a:t>
            </a:r>
            <a:r>
              <a:rPr lang="en-US" altLang="zh-TW" dirty="0" err="1" smtClean="0"/>
              <a:t>truku</a:t>
            </a:r>
            <a:r>
              <a:rPr lang="en-US" altLang="zh-TW" dirty="0" smtClean="0"/>
              <a:t> </a:t>
            </a:r>
            <a:r>
              <a:rPr lang="en-US" altLang="zh-TW" dirty="0" err="1" smtClean="0"/>
              <a:t>uri</a:t>
            </a:r>
            <a:r>
              <a:rPr lang="en-US" altLang="zh-TW" dirty="0" smtClean="0"/>
              <a:t> , </a:t>
            </a:r>
            <a:r>
              <a:rPr lang="en-US" altLang="zh-TW" dirty="0" err="1" smtClean="0"/>
              <a:t>knbiyax</a:t>
            </a:r>
            <a:r>
              <a:rPr lang="en-US" altLang="zh-TW" dirty="0" smtClean="0"/>
              <a:t> .</a:t>
            </a:r>
          </a:p>
          <a:p>
            <a:pPr algn="r"/>
            <a:r>
              <a:rPr lang="zh-TW" altLang="en-US" sz="5400" dirty="0" smtClean="0"/>
              <a:t>感謝聆聽</a:t>
            </a:r>
            <a:endParaRPr lang="en-US" altLang="zh-TW" sz="5400" dirty="0" smtClean="0"/>
          </a:p>
          <a:p>
            <a:pPr algn="r"/>
            <a:r>
              <a:rPr lang="en-US" altLang="zh-TW" sz="5400" dirty="0" err="1" smtClean="0"/>
              <a:t>Mhuway</a:t>
            </a:r>
            <a:r>
              <a:rPr lang="en-US" altLang="zh-TW" sz="5400" dirty="0" smtClean="0"/>
              <a:t> </a:t>
            </a:r>
            <a:r>
              <a:rPr lang="en-US" altLang="zh-TW" sz="5400" dirty="0" err="1" smtClean="0"/>
              <a:t>namu</a:t>
            </a:r>
            <a:r>
              <a:rPr lang="en-US" altLang="zh-TW" sz="5400" dirty="0" smtClean="0"/>
              <a:t> bi </a:t>
            </a:r>
            <a:r>
              <a:rPr lang="en-US" altLang="zh-TW" sz="5400" dirty="0" err="1" smtClean="0"/>
              <a:t>balay</a:t>
            </a:r>
            <a:endParaRPr lang="en-US" altLang="zh-TW" sz="5400" dirty="0" smtClean="0"/>
          </a:p>
          <a:p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夏至">
  <a:themeElements>
    <a:clrScheme name="夏至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夏至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夏至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217</TotalTime>
  <Words>682</Words>
  <Application>Microsoft Office PowerPoint</Application>
  <PresentationFormat>如螢幕大小 (4:3)</PresentationFormat>
  <Paragraphs>60</Paragraphs>
  <Slides>9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0" baseType="lpstr">
      <vt:lpstr>夏至</vt:lpstr>
      <vt:lpstr>太魯閣族語教學  cmisa  kari  truku</vt:lpstr>
      <vt:lpstr>太魯閣族語教學  cmisa  kari  truku</vt:lpstr>
      <vt:lpstr>太魯閣族語教學  cmisa  kari  truku</vt:lpstr>
      <vt:lpstr>太魯閣族語教學 cmisa  kari  truku</vt:lpstr>
      <vt:lpstr>太魯閣族語教學 cmisa  kari  truku</vt:lpstr>
      <vt:lpstr>太魯閣族語教學 cmisa  kari  truku</vt:lpstr>
      <vt:lpstr>太魯閣族語教學 cmisa  kari  truku</vt:lpstr>
      <vt:lpstr>太魯閣族語教學 cmisa  kari  truku</vt:lpstr>
      <vt:lpstr>太魯閣族語教學 cmisa  kari  truku</vt:lpstr>
    </vt:vector>
  </TitlesOfParts>
  <Company>MyPC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太魯格族語教學</dc:title>
  <dc:creator>WinXP</dc:creator>
  <cp:lastModifiedBy>user</cp:lastModifiedBy>
  <cp:revision>30</cp:revision>
  <dcterms:created xsi:type="dcterms:W3CDTF">2014-12-12T08:34:52Z</dcterms:created>
  <dcterms:modified xsi:type="dcterms:W3CDTF">2014-12-19T03:50:14Z</dcterms:modified>
</cp:coreProperties>
</file>