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6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4" r:id="rId14"/>
    <p:sldId id="280" r:id="rId15"/>
    <p:sldId id="287" r:id="rId16"/>
    <p:sldId id="281" r:id="rId17"/>
    <p:sldId id="282" r:id="rId18"/>
    <p:sldId id="283" r:id="rId19"/>
    <p:sldId id="285" r:id="rId20"/>
    <p:sldId id="286" r:id="rId21"/>
    <p:sldId id="288" r:id="rId2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88355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2021/11/25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2021/11/25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77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2021/11/25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51573" y="1963445"/>
            <a:ext cx="8975325" cy="2196483"/>
          </a:xfrm>
        </p:spPr>
        <p:txBody>
          <a:bodyPr rtlCol="0">
            <a:normAutofit fontScale="90000"/>
          </a:bodyPr>
          <a:lstStyle/>
          <a:p>
            <a:r>
              <a:rPr lang="en-US" altLang="zh-TW" sz="5300" dirty="0"/>
              <a:t>110</a:t>
            </a:r>
            <a:r>
              <a:rPr lang="zh-TW" altLang="en-US" sz="5300" dirty="0"/>
              <a:t>學年度</a:t>
            </a:r>
            <a:br>
              <a:rPr lang="en-US" altLang="zh-TW" sz="5300" dirty="0"/>
            </a:br>
            <a:r>
              <a:rPr lang="zh-TW" altLang="en-US" dirty="0"/>
              <a:t>臺灣母語日訪視暨國教輔導團本土語言輔導小組到校輔導與服務</a:t>
            </a:r>
            <a:endParaRPr lang="zh-TW" altLang="en-US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66999" y="1302059"/>
            <a:ext cx="6858002" cy="9144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dirty="0">
                <a:latin typeface="Salesforce Sans"/>
                <a:sym typeface="Salesforce Sans"/>
              </a:rPr>
              <a:t>花蓮縣立吉安國中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DDED5475-ACA3-468D-857D-1274021763C4}"/>
              </a:ext>
            </a:extLst>
          </p:cNvPr>
          <p:cNvSpPr txBox="1">
            <a:spLocks/>
          </p:cNvSpPr>
          <p:nvPr/>
        </p:nvSpPr>
        <p:spPr>
          <a:xfrm>
            <a:off x="9172574" y="4159928"/>
            <a:ext cx="301942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latin typeface="Salesforce Sans"/>
                <a:sym typeface="Salesforce Sans"/>
              </a:rPr>
              <a:t>110.11.26</a:t>
            </a:r>
            <a:endParaRPr lang="zh-TW" altLang="en-US" sz="3600" dirty="0">
              <a:latin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55A220-DD5C-4F54-B4B6-24B8763D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279CFE-33D1-4DFD-B096-2AD2DAC881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活動內容兼顧生活趣味活潑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2CC2C56-7F70-4B9E-A956-6ED075FF4D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7" y="2297635"/>
            <a:ext cx="4954588" cy="3715941"/>
          </a:xfr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5665714B-F2C8-41BC-835E-C040F2CF4CD6}"/>
              </a:ext>
            </a:extLst>
          </p:cNvPr>
          <p:cNvSpPr/>
          <p:nvPr/>
        </p:nvSpPr>
        <p:spPr>
          <a:xfrm>
            <a:off x="3404394" y="5790335"/>
            <a:ext cx="2463006" cy="4199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介紹祖靈之眼繪本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D4423D2-991B-4E5F-97B6-E987F1DEC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7124"/>
            <a:ext cx="4497863" cy="337187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7EE12E6-D37E-4652-A06D-A541617ED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62" y="3484578"/>
            <a:ext cx="4423726" cy="331629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7B82707-4785-4285-B400-C59418CFCC3D}"/>
              </a:ext>
            </a:extLst>
          </p:cNvPr>
          <p:cNvSpPr/>
          <p:nvPr/>
        </p:nvSpPr>
        <p:spPr>
          <a:xfrm>
            <a:off x="9504998" y="3219017"/>
            <a:ext cx="1878965" cy="4199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製作客家福菜</a:t>
            </a:r>
          </a:p>
        </p:txBody>
      </p:sp>
    </p:spTree>
    <p:extLst>
      <p:ext uri="{BB962C8B-B14F-4D97-AF65-F5344CB8AC3E}">
        <p14:creationId xmlns:p14="http://schemas.microsoft.com/office/powerpoint/2010/main" val="5743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7A3FF8-E7BB-4426-A969-C54BB2AD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D3016C-6A8F-47BF-833F-668C18DBA3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爭取各界經費推展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8387655-868F-49E2-8C73-6534C79560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3429000"/>
            <a:ext cx="4191000" cy="3143249"/>
          </a:xfr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783A3686-E814-4A3B-B34B-847AE47C91B2}"/>
              </a:ext>
            </a:extLst>
          </p:cNvPr>
          <p:cNvSpPr/>
          <p:nvPr/>
        </p:nvSpPr>
        <p:spPr>
          <a:xfrm>
            <a:off x="8494715" y="6244662"/>
            <a:ext cx="3049585" cy="327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「太陽的孩子」校園放映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1C7C4C2-7280-47FB-AFAE-7AF984E6D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90" y="304801"/>
            <a:ext cx="4286250" cy="28575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3E2C37-56B7-44A7-80ED-E272F5351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5" y="2419286"/>
            <a:ext cx="2971009" cy="3961345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7E1F854-84AF-4247-918A-8EB3578BE12E}"/>
              </a:ext>
            </a:extLst>
          </p:cNvPr>
          <p:cNvSpPr/>
          <p:nvPr/>
        </p:nvSpPr>
        <p:spPr>
          <a:xfrm>
            <a:off x="9448800" y="2834714"/>
            <a:ext cx="2095500" cy="327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客語生活學校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E86CD4C-B6B4-4933-8C08-9BF87C422606}"/>
              </a:ext>
            </a:extLst>
          </p:cNvPr>
          <p:cNvSpPr/>
          <p:nvPr/>
        </p:nvSpPr>
        <p:spPr>
          <a:xfrm>
            <a:off x="3486151" y="6151408"/>
            <a:ext cx="2066924" cy="327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藝文深耕計畫</a:t>
            </a:r>
          </a:p>
        </p:txBody>
      </p:sp>
    </p:spTree>
    <p:extLst>
      <p:ext uri="{BB962C8B-B14F-4D97-AF65-F5344CB8AC3E}">
        <p14:creationId xmlns:p14="http://schemas.microsoft.com/office/powerpoint/2010/main" val="7679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238736-69A2-4352-9B88-50CE573C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793D79-029A-48FD-B8AE-927DE09204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參與各項競賽增加母語使用頻率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0EC86DB-D0DC-4537-B0CF-3F1AE0070D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2377083"/>
            <a:ext cx="4247356" cy="3185517"/>
          </a:xfr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A4FFCAC4-ADAF-4521-85C3-548030058977}"/>
              </a:ext>
            </a:extLst>
          </p:cNvPr>
          <p:cNvSpPr/>
          <p:nvPr/>
        </p:nvSpPr>
        <p:spPr>
          <a:xfrm>
            <a:off x="4013599" y="2530811"/>
            <a:ext cx="1872852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太魯閣族歌謠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2959126-BAB9-4AF4-9E58-4CF87E7E6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19" y="459786"/>
            <a:ext cx="4477353" cy="2984902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F517404-EB25-4510-82DD-ECA2945058DA}"/>
              </a:ext>
            </a:extLst>
          </p:cNvPr>
          <p:cNvSpPr/>
          <p:nvPr/>
        </p:nvSpPr>
        <p:spPr>
          <a:xfrm>
            <a:off x="6241363" y="582747"/>
            <a:ext cx="1872852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舞蹈比賽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9DFE488-A0A9-47BC-ADD6-73E6E02AE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62" y="3567649"/>
            <a:ext cx="4477354" cy="2984903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644E0C3-3F50-4BCD-A62C-1A5C04D435BB}"/>
              </a:ext>
            </a:extLst>
          </p:cNvPr>
          <p:cNvSpPr/>
          <p:nvPr/>
        </p:nvSpPr>
        <p:spPr>
          <a:xfrm>
            <a:off x="9052524" y="3969841"/>
            <a:ext cx="1872852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客家戲劇</a:t>
            </a:r>
          </a:p>
        </p:txBody>
      </p:sp>
    </p:spTree>
    <p:extLst>
      <p:ext uri="{BB962C8B-B14F-4D97-AF65-F5344CB8AC3E}">
        <p14:creationId xmlns:p14="http://schemas.microsoft.com/office/powerpoint/2010/main" val="1420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DC173-4193-4F1E-97F2-05E7FE25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A4A78F-5A75-44C0-973D-DF37FA567C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活動內容有助於學生了解本土文化精隨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CF07364-D2E7-42E4-BC7A-A4ACD47C39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633395"/>
            <a:ext cx="4697411" cy="3523058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8330EA-62A9-4317-9FEA-FCA96639F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633395"/>
            <a:ext cx="4697410" cy="3523058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AA4E1275-2359-4993-9E04-D35845C02662}"/>
              </a:ext>
            </a:extLst>
          </p:cNvPr>
          <p:cNvSpPr/>
          <p:nvPr/>
        </p:nvSpPr>
        <p:spPr>
          <a:xfrm>
            <a:off x="4569719" y="5753362"/>
            <a:ext cx="2795388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參與小論文原民專題</a:t>
            </a:r>
          </a:p>
        </p:txBody>
      </p:sp>
    </p:spTree>
    <p:extLst>
      <p:ext uri="{BB962C8B-B14F-4D97-AF65-F5344CB8AC3E}">
        <p14:creationId xmlns:p14="http://schemas.microsoft.com/office/powerpoint/2010/main" val="17116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7EB8FD-C10B-435F-88D8-1252309F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05AFE6-4F88-4F27-A930-D225FBFBE5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社區資源結合運用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F65807B-0C8E-4D1B-BDBA-40D0F5515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2289967"/>
            <a:ext cx="4137425" cy="2758283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C3990E7-9805-440C-977A-844FCFB6C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94" y="2289967"/>
            <a:ext cx="4035427" cy="302657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5424E8-1E7E-4B37-A429-70B4C275B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02" y="1825625"/>
            <a:ext cx="3236119" cy="4314825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B19BED3-5C1B-40D7-A5DD-23443F128961}"/>
              </a:ext>
            </a:extLst>
          </p:cNvPr>
          <p:cNvSpPr/>
          <p:nvPr/>
        </p:nvSpPr>
        <p:spPr>
          <a:xfrm>
            <a:off x="681334" y="4984884"/>
            <a:ext cx="2606078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參與好客藝術村活動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1D1EE7E-9475-4B16-9EF6-28D118082B83}"/>
              </a:ext>
            </a:extLst>
          </p:cNvPr>
          <p:cNvSpPr/>
          <p:nvPr/>
        </p:nvSpPr>
        <p:spPr>
          <a:xfrm>
            <a:off x="6727433" y="5400441"/>
            <a:ext cx="2735263" cy="669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藝文成果展</a:t>
            </a:r>
            <a:endParaRPr lang="en-US" altLang="zh-TW" sz="2000" b="1" dirty="0">
              <a:solidFill>
                <a:schemeClr val="accent1"/>
              </a:solidFill>
            </a:endParaRPr>
          </a:p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太魯閣族編織作品</a:t>
            </a:r>
          </a:p>
        </p:txBody>
      </p:sp>
    </p:spTree>
    <p:extLst>
      <p:ext uri="{BB962C8B-B14F-4D97-AF65-F5344CB8AC3E}">
        <p14:creationId xmlns:p14="http://schemas.microsoft.com/office/powerpoint/2010/main" val="19775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90572B-3DC6-42B8-8436-7E4667EA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AF3185-B937-4A6E-812D-85A636159C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社區資源結合運用</a:t>
            </a:r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FEFF57F-2935-4E7A-A73F-9D086CCBE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2388523"/>
            <a:ext cx="5029199" cy="334232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0453E8-AFEF-4BD6-9DF5-F256F83AF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51" y="3919601"/>
            <a:ext cx="4954588" cy="278695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8FCFEC-82F9-4A3A-9BA1-4F735F7CD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37" y="47714"/>
            <a:ext cx="4928102" cy="369441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F2E768E-9474-4D76-AF29-616097B6125D}"/>
              </a:ext>
            </a:extLst>
          </p:cNvPr>
          <p:cNvSpPr/>
          <p:nvPr/>
        </p:nvSpPr>
        <p:spPr>
          <a:xfrm>
            <a:off x="1697322" y="5565017"/>
            <a:ext cx="2856505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參加花蓮縣聯合豐年祭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5DA09F6-797F-457D-9D0D-A642B20DF4E9}"/>
              </a:ext>
            </a:extLst>
          </p:cNvPr>
          <p:cNvSpPr/>
          <p:nvPr/>
        </p:nvSpPr>
        <p:spPr>
          <a:xfrm>
            <a:off x="7887695" y="3665036"/>
            <a:ext cx="2313580" cy="331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可食用野菜探索</a:t>
            </a:r>
          </a:p>
        </p:txBody>
      </p:sp>
    </p:spTree>
    <p:extLst>
      <p:ext uri="{BB962C8B-B14F-4D97-AF65-F5344CB8AC3E}">
        <p14:creationId xmlns:p14="http://schemas.microsoft.com/office/powerpoint/2010/main" val="15547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670A03-5134-4C59-A285-50C80C61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B40AFD-C05F-43D8-A8D6-78D0DCEBD4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社區參訪踏查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0AF89CB-DE33-4CFE-91AF-AC5669C65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443758"/>
            <a:ext cx="4562475" cy="3421855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1EAFA23-DB3E-4734-88CF-E7EA3733F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10134"/>
            <a:ext cx="4273983" cy="320548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E954693-BA03-4CD5-A59E-C612A8C79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59" y="3429000"/>
            <a:ext cx="4273983" cy="3205487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D3C4C64-9FB2-495A-AAFB-97C40FE40B82}"/>
              </a:ext>
            </a:extLst>
          </p:cNvPr>
          <p:cNvSpPr/>
          <p:nvPr/>
        </p:nvSpPr>
        <p:spPr>
          <a:xfrm>
            <a:off x="5344520" y="3263173"/>
            <a:ext cx="1799230" cy="670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口訪部落耆老</a:t>
            </a:r>
          </a:p>
        </p:txBody>
      </p:sp>
    </p:spTree>
    <p:extLst>
      <p:ext uri="{BB962C8B-B14F-4D97-AF65-F5344CB8AC3E}">
        <p14:creationId xmlns:p14="http://schemas.microsoft.com/office/powerpoint/2010/main" val="29926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2312EC-A28B-4F4C-8751-952F32EA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270000-A5B3-44F2-B9D6-2EAE6659CA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學生回饋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D2DDE7C-544C-4D8D-84CD-528D4C30BA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46" y="624941"/>
            <a:ext cx="4446193" cy="5928259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265D718-3B25-4323-B04E-9F3B0797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0" y="2357564"/>
            <a:ext cx="5021655" cy="37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E0CAC8-2B81-43C0-BA2C-3B6D6A13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情境營造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505FAF-CD5F-4FA4-9CEB-4027013EF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情境佈置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88CF686-E88B-4526-A62C-5D079DF11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1600200"/>
            <a:ext cx="6473825" cy="4853178"/>
          </a:xfrm>
        </p:spPr>
      </p:pic>
    </p:spTree>
    <p:extLst>
      <p:ext uri="{BB962C8B-B14F-4D97-AF65-F5344CB8AC3E}">
        <p14:creationId xmlns:p14="http://schemas.microsoft.com/office/powerpoint/2010/main" val="21402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ED92B6-9FDA-4527-BC7B-98D09ACE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情境營造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6491C0-B1A3-495B-9FDC-7638945B9A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課間活動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  </a:t>
            </a:r>
          </a:p>
        </p:txBody>
      </p:sp>
      <p:pic>
        <p:nvPicPr>
          <p:cNvPr id="5" name="659518073.516805">
            <a:hlinkClick r:id="" action="ppaction://media"/>
            <a:extLst>
              <a:ext uri="{FF2B5EF4-FFF2-40B4-BE49-F238E27FC236}">
                <a16:creationId xmlns:a16="http://schemas.microsoft.com/office/drawing/2014/main" id="{E8FE17B0-3938-4C66-B7F2-3D6975E40D5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5" y="2482850"/>
            <a:ext cx="4923183" cy="2768600"/>
          </a:xfrm>
        </p:spPr>
      </p:pic>
      <p:pic>
        <p:nvPicPr>
          <p:cNvPr id="6" name="659512843.385278">
            <a:hlinkClick r:id="" action="ppaction://media"/>
            <a:extLst>
              <a:ext uri="{FF2B5EF4-FFF2-40B4-BE49-F238E27FC236}">
                <a16:creationId xmlns:a16="http://schemas.microsoft.com/office/drawing/2014/main" id="{9EC13B5F-E1EC-4612-A128-A414E3DF94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9026" y="2482850"/>
            <a:ext cx="4954588" cy="27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簡報大綱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學校概況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行政運作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活動規劃</a:t>
            </a:r>
            <a:endParaRPr lang="en-US" altLang="zh-TW" dirty="0">
              <a:latin typeface="Salesforce Sans"/>
              <a:sym typeface="Salesforce Sans"/>
            </a:endParaRP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情境營造</a:t>
            </a:r>
            <a:endParaRPr lang="en-US" altLang="zh-TW" dirty="0">
              <a:latin typeface="Salesforce Sans"/>
              <a:sym typeface="Salesforce Sans"/>
            </a:endParaRPr>
          </a:p>
          <a:p>
            <a:pPr rtl="0"/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F69DC6-F4A0-4DCC-98F2-A0B8F43DD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3" y="1119188"/>
            <a:ext cx="6680197" cy="50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92D2C8-BC9D-48C2-BABF-52718FC7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情境營造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803F89-E71A-4FB8-8D27-26016A4331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社團活動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CF7ABA-7521-48CE-8858-CEC96484A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7" y="2308337"/>
            <a:ext cx="3856593" cy="2893097"/>
          </a:xfrm>
          <a:prstGeom prst="rect">
            <a:avLst/>
          </a:prstGeo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072B9570-1061-4E79-B35A-E89D157983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81" y="3173462"/>
            <a:ext cx="4505302" cy="3379738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1C3B3FD-B7FB-42F3-9F0B-D4CC3B37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605" y="1416540"/>
            <a:ext cx="422489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7348C-A0D3-4E79-B9DD-5237C38E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5D09DF-EE77-4FD2-9665-4D7E551848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sz="3600" dirty="0"/>
              <a:t>                                                     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FE7030-4058-4771-BE9E-8C57E0310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608" y="1825625"/>
            <a:ext cx="9934006" cy="4187952"/>
          </a:xfrm>
        </p:spPr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5400"/>
              <a:t>謝謝</a:t>
            </a:r>
            <a:r>
              <a:rPr lang="zh-TW" altLang="en-US" sz="5400" dirty="0"/>
              <a:t>聆聽</a:t>
            </a:r>
          </a:p>
          <a:p>
            <a:pPr marL="0" indent="0" algn="ctr">
              <a:buNone/>
            </a:pPr>
            <a:r>
              <a:rPr lang="zh-TW" altLang="en-US" sz="5400" dirty="0"/>
              <a:t>請多指教</a:t>
            </a:r>
            <a:endParaRPr lang="en-US" altLang="zh-TW" sz="5400" dirty="0"/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119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學校概況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r>
              <a:rPr lang="zh-TW" altLang="en-US" dirty="0">
                <a:latin typeface="Salesforce Sans"/>
                <a:sym typeface="Salesforce Sans"/>
              </a:rPr>
              <a:t>全校班級數 </a:t>
            </a:r>
            <a:r>
              <a:rPr lang="en-US" altLang="zh-TW" dirty="0">
                <a:latin typeface="Salesforce Sans"/>
                <a:sym typeface="Salesforce Sans"/>
              </a:rPr>
              <a:t>9</a:t>
            </a:r>
            <a:r>
              <a:rPr lang="zh-TW" altLang="en-US" dirty="0">
                <a:latin typeface="Salesforce Sans"/>
                <a:sym typeface="Salesforce Sans"/>
              </a:rPr>
              <a:t> 班</a:t>
            </a:r>
            <a:endParaRPr lang="en-US" altLang="zh-TW" dirty="0">
              <a:latin typeface="Salesforce Sans"/>
              <a:sym typeface="Salesforce Sans"/>
            </a:endParaRPr>
          </a:p>
          <a:p>
            <a:r>
              <a:rPr lang="zh-TW" altLang="en-US" dirty="0">
                <a:latin typeface="Salesforce Sans"/>
                <a:sym typeface="Salesforce Sans"/>
              </a:rPr>
              <a:t>全校學生數 </a:t>
            </a:r>
            <a:r>
              <a:rPr lang="en-US" altLang="zh-TW" dirty="0">
                <a:latin typeface="Salesforce Sans"/>
                <a:sym typeface="Salesforce Sans"/>
              </a:rPr>
              <a:t>204</a:t>
            </a:r>
            <a:r>
              <a:rPr lang="zh-TW" altLang="en-US" dirty="0">
                <a:latin typeface="Salesforce Sans"/>
                <a:sym typeface="Salesforce Sans"/>
              </a:rPr>
              <a:t> 人</a:t>
            </a:r>
            <a:endParaRPr lang="en-US" altLang="zh-TW" dirty="0">
              <a:latin typeface="Salesforce Sans"/>
              <a:sym typeface="Salesforce Sans"/>
            </a:endParaRP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全校教師數 </a:t>
            </a:r>
            <a:r>
              <a:rPr lang="en-US" altLang="zh-TW" dirty="0">
                <a:latin typeface="Salesforce Sans"/>
                <a:sym typeface="Salesforce Sans"/>
              </a:rPr>
              <a:t>23</a:t>
            </a:r>
            <a:r>
              <a:rPr lang="zh-TW" altLang="en-US" dirty="0">
                <a:latin typeface="Salesforce Sans"/>
                <a:sym typeface="Salesforce Sans"/>
              </a:rPr>
              <a:t> 人</a:t>
            </a:r>
            <a:endParaRPr lang="en-US" altLang="zh-TW" dirty="0">
              <a:latin typeface="Salesforce Sans"/>
              <a:sym typeface="Salesforce Sans"/>
            </a:endParaRP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教學支援人員數 </a:t>
            </a:r>
            <a:r>
              <a:rPr lang="en-US" altLang="zh-TW" dirty="0">
                <a:latin typeface="Salesforce Sans"/>
                <a:sym typeface="Salesforce Sans"/>
              </a:rPr>
              <a:t>5</a:t>
            </a:r>
            <a:r>
              <a:rPr lang="zh-TW" altLang="en-US" dirty="0">
                <a:latin typeface="Salesforce Sans"/>
                <a:sym typeface="Salesforce Sans"/>
              </a:rPr>
              <a:t> 人</a:t>
            </a:r>
            <a:endParaRPr lang="en-US" altLang="zh-TW" dirty="0">
              <a:latin typeface="Salesforce Sans"/>
              <a:sym typeface="Salesforce Sans"/>
            </a:endParaRPr>
          </a:p>
        </p:txBody>
      </p:sp>
      <p:pic>
        <p:nvPicPr>
          <p:cNvPr id="28" name="內容版面配置區 27">
            <a:extLst>
              <a:ext uri="{FF2B5EF4-FFF2-40B4-BE49-F238E27FC236}">
                <a16:creationId xmlns:a16="http://schemas.microsoft.com/office/drawing/2014/main" id="{648B9104-B72D-4C2F-8266-68D3FB3DB2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1" y="1524000"/>
            <a:ext cx="5943600" cy="4457699"/>
          </a:xfr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616459-ADB3-4541-8056-077FF6AB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25CE91-1EF2-468F-84B8-65A0CE90E6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204" y="1685925"/>
            <a:ext cx="5050221" cy="4066715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0737B69-A17E-481C-A504-8A8F021388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7053" y="2238580"/>
            <a:ext cx="5521143" cy="35140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9EF4C5-9182-4A71-90C8-EA690504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行政運作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ED8809-7982-4006-8E74-0FD36224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學校課程發展委員會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討論本土語推動</a:t>
            </a:r>
            <a:endParaRPr lang="en-US" altLang="zh-TW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A94EC45-5B2E-4B1D-808D-B439A10A1A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62550" y="1825625"/>
            <a:ext cx="5210175" cy="39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6E21C-75F5-4231-BE1E-42872464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行政運作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C744CA-6ADA-4D70-8F67-AE7D51E423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積極鼓勵教師教學過程穿插母語</a:t>
            </a:r>
            <a:endParaRPr lang="en-US" altLang="zh-TW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622DBF7-0C2C-4E7E-A517-D7D9993E5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2" y="2371653"/>
            <a:ext cx="4954587" cy="3715939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B2A5C7A-1695-45C5-ACCF-9423A21C0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73" y="2371653"/>
            <a:ext cx="4981308" cy="373598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BC3AB0-50F8-4EA5-94DD-6EC25084C639}"/>
              </a:ext>
            </a:extLst>
          </p:cNvPr>
          <p:cNvSpPr/>
          <p:nvPr/>
        </p:nvSpPr>
        <p:spPr>
          <a:xfrm>
            <a:off x="4700191" y="5871456"/>
            <a:ext cx="2788444" cy="432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協同教學介紹傳統文化</a:t>
            </a:r>
          </a:p>
        </p:txBody>
      </p:sp>
    </p:spTree>
    <p:extLst>
      <p:ext uri="{BB962C8B-B14F-4D97-AF65-F5344CB8AC3E}">
        <p14:creationId xmlns:p14="http://schemas.microsoft.com/office/powerpoint/2010/main" val="10614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6F4778-2531-4DFD-867E-CFFC0C7C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行政運作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F9AF8F-0F7B-4B69-8557-4F86CBDD28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購置相關圖書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16F51BF-F880-432A-A8FF-B57E9F901E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規劃主題展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E9786DA-46EF-4AB7-8AFE-27A514317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2290761"/>
            <a:ext cx="5365921" cy="40244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474004A-E4E7-483D-9669-009B8C445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2290761"/>
            <a:ext cx="5365921" cy="40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A8F8A8-22F9-4337-9080-862E3E6C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行政運作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7F55B8-C70B-4E34-9FEF-DDF3B7DB10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學校人員參與活動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463679E-5862-4B66-BF59-B9057C082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413127"/>
            <a:ext cx="4348957" cy="32617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738759-15F4-4CA5-ADF1-CA76187F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2413127"/>
            <a:ext cx="4391778" cy="3292348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8EB64A-993F-405D-A315-A921237C59E9}"/>
              </a:ext>
            </a:extLst>
          </p:cNvPr>
          <p:cNvSpPr/>
          <p:nvPr/>
        </p:nvSpPr>
        <p:spPr>
          <a:xfrm>
            <a:off x="4625577" y="5396624"/>
            <a:ext cx="2788444" cy="432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</a:rPr>
              <a:t>新住民文化教師研習</a:t>
            </a:r>
          </a:p>
        </p:txBody>
      </p:sp>
    </p:spTree>
    <p:extLst>
      <p:ext uri="{BB962C8B-B14F-4D97-AF65-F5344CB8AC3E}">
        <p14:creationId xmlns:p14="http://schemas.microsoft.com/office/powerpoint/2010/main" val="6115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3785E-4011-4F33-B32D-01FF2263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11E062-BF3B-47D4-979F-3BC3998BCF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每週五為母語日</a:t>
            </a:r>
            <a:endParaRPr lang="en-US" altLang="zh-TW" dirty="0"/>
          </a:p>
          <a:p>
            <a:r>
              <a:rPr lang="zh-TW" altLang="en-US" dirty="0"/>
              <a:t>依學生選修意願開班</a:t>
            </a:r>
            <a:endParaRPr lang="en-US" altLang="zh-TW" dirty="0"/>
          </a:p>
          <a:p>
            <a:pPr lvl="1"/>
            <a:r>
              <a:rPr lang="zh-TW" altLang="en-US" dirty="0"/>
              <a:t>閩南語</a:t>
            </a:r>
            <a:endParaRPr lang="en-US" altLang="zh-TW" dirty="0"/>
          </a:p>
          <a:p>
            <a:pPr lvl="1"/>
            <a:r>
              <a:rPr lang="zh-TW" altLang="en-US" dirty="0"/>
              <a:t>客家語</a:t>
            </a:r>
            <a:endParaRPr lang="en-US" altLang="zh-TW" dirty="0"/>
          </a:p>
          <a:p>
            <a:pPr lvl="1"/>
            <a:r>
              <a:rPr lang="zh-TW" altLang="en-US" dirty="0"/>
              <a:t>太魯閣語</a:t>
            </a:r>
            <a:endParaRPr lang="en-US" altLang="zh-TW" dirty="0"/>
          </a:p>
          <a:p>
            <a:pPr lvl="1"/>
            <a:r>
              <a:rPr lang="zh-TW" altLang="en-US" dirty="0"/>
              <a:t>南勢阿美語</a:t>
            </a:r>
            <a:endParaRPr lang="en-US" altLang="zh-TW" dirty="0"/>
          </a:p>
          <a:p>
            <a:pPr lvl="1"/>
            <a:r>
              <a:rPr lang="zh-TW" altLang="en-US" dirty="0"/>
              <a:t>海岸阿美語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AE60F1B-7F87-4E93-8A7E-2CBDBFD32C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6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彩虹簡報</Template>
  <TotalTime>891</TotalTime>
  <Words>277</Words>
  <Application>Microsoft Office PowerPoint</Application>
  <PresentationFormat>寬螢幕</PresentationFormat>
  <Paragraphs>81</Paragraphs>
  <Slides>21</Slides>
  <Notes>3</Notes>
  <HiddenSlides>0</HiddenSlides>
  <MMClips>2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Salesforce Sans</vt:lpstr>
      <vt:lpstr>微軟正黑體</vt:lpstr>
      <vt:lpstr>Arial</vt:lpstr>
      <vt:lpstr>Segoe Print</vt:lpstr>
      <vt:lpstr>大自然插畫 16X9</vt:lpstr>
      <vt:lpstr>110學年度 臺灣母語日訪視暨國教輔導團本土語言輔導小組到校輔導與服務</vt:lpstr>
      <vt:lpstr>簡報大綱</vt:lpstr>
      <vt:lpstr>學校概況</vt:lpstr>
      <vt:lpstr>PowerPoint 簡報</vt:lpstr>
      <vt:lpstr>行政運作</vt:lpstr>
      <vt:lpstr>行政運作</vt:lpstr>
      <vt:lpstr>行政運作</vt:lpstr>
      <vt:lpstr>行政運作</vt:lpstr>
      <vt:lpstr>活動規劃</vt:lpstr>
      <vt:lpstr>活動規劃</vt:lpstr>
      <vt:lpstr>活動規劃</vt:lpstr>
      <vt:lpstr>活動規劃</vt:lpstr>
      <vt:lpstr>活動規劃</vt:lpstr>
      <vt:lpstr>活動規劃</vt:lpstr>
      <vt:lpstr>活動規劃</vt:lpstr>
      <vt:lpstr>活動規劃</vt:lpstr>
      <vt:lpstr>活動規劃</vt:lpstr>
      <vt:lpstr>情境營造</vt:lpstr>
      <vt:lpstr>情境營造</vt:lpstr>
      <vt:lpstr>情境營造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 推動本土語文教學 暨臺灣母語日</dc:title>
  <dc:creator>教學組</dc:creator>
  <cp:lastModifiedBy>教學組</cp:lastModifiedBy>
  <cp:revision>25</cp:revision>
  <dcterms:created xsi:type="dcterms:W3CDTF">2021-11-19T08:27:48Z</dcterms:created>
  <dcterms:modified xsi:type="dcterms:W3CDTF">2021-11-25T09:04:32Z</dcterms:modified>
</cp:coreProperties>
</file>